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84" r:id="rId2"/>
    <p:sldId id="257" r:id="rId3"/>
    <p:sldId id="258" r:id="rId4"/>
    <p:sldId id="259" r:id="rId5"/>
    <p:sldId id="271" r:id="rId6"/>
    <p:sldId id="272" r:id="rId7"/>
    <p:sldId id="276" r:id="rId8"/>
    <p:sldId id="285" r:id="rId9"/>
    <p:sldId id="275" r:id="rId10"/>
    <p:sldId id="278" r:id="rId11"/>
    <p:sldId id="279" r:id="rId12"/>
    <p:sldId id="280" r:id="rId13"/>
    <p:sldId id="281" r:id="rId14"/>
    <p:sldId id="283" r:id="rId15"/>
    <p:sldId id="286" r:id="rId16"/>
    <p:sldId id="295" r:id="rId17"/>
    <p:sldId id="296" r:id="rId18"/>
    <p:sldId id="287" r:id="rId19"/>
    <p:sldId id="293" r:id="rId20"/>
    <p:sldId id="294" r:id="rId21"/>
    <p:sldId id="297" r:id="rId22"/>
    <p:sldId id="323" r:id="rId23"/>
    <p:sldId id="291" r:id="rId24"/>
    <p:sldId id="329" r:id="rId25"/>
    <p:sldId id="322" r:id="rId26"/>
    <p:sldId id="321" r:id="rId27"/>
    <p:sldId id="324" r:id="rId28"/>
    <p:sldId id="325" r:id="rId29"/>
    <p:sldId id="326" r:id="rId30"/>
    <p:sldId id="327" r:id="rId31"/>
    <p:sldId id="328" r:id="rId32"/>
  </p:sldIdLst>
  <p:sldSz cx="12192000" cy="6858000"/>
  <p:notesSz cx="6858000" cy="9144000"/>
  <p:embeddedFontLst>
    <p:embeddedFont>
      <p:font typeface="Noto Sans KR Light" panose="020B0200000000000000" pitchFamily="50" charset="-127"/>
      <p:regular r:id="rId34"/>
    </p:embeddedFont>
    <p:embeddedFont>
      <p:font typeface="Pretendard" panose="020B0600000101010101" charset="-127"/>
      <p:regular r:id="rId35"/>
      <p:bold r:id="rId36"/>
    </p:embeddedFont>
    <p:embeddedFont>
      <p:font typeface="Pretendard ExtraBold" panose="020B0600000101010101" charset="-127"/>
      <p:bold r:id="rId37"/>
    </p:embeddedFont>
    <p:embeddedFont>
      <p:font typeface="Pretendard Light" panose="020B0600000101010101" charset="-127"/>
      <p:regular r:id="rId38"/>
    </p:embeddedFont>
    <p:embeddedFont>
      <p:font typeface="Pretendard Medium" panose="020B0600000101010101" charset="-127"/>
      <p:regular r:id="rId39"/>
    </p:embeddedFont>
    <p:embeddedFont>
      <p:font typeface="Pretendard SemiBold" panose="020B0600000101010101" charset="-127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맑은 고딕" panose="020B0503020000020004" pitchFamily="50" charset="-127"/>
      <p:regular r:id="rId41"/>
      <p:bold r:id="rId42"/>
    </p:embeddedFont>
    <p:embeddedFont>
      <p:font typeface="IBM Plex Sans" panose="020B0503050203000203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Black" panose="02000000000000000000" pitchFamily="2" charset="0"/>
      <p:bold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gYXbvHLEXjUtYC5wFX1gjRJXwnx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FED520"/>
    <a:srgbClr val="BEC2C5"/>
    <a:srgbClr val="2C5364"/>
    <a:srgbClr val="FE1500"/>
    <a:srgbClr val="333333"/>
    <a:srgbClr val="003061"/>
    <a:srgbClr val="FF0000"/>
    <a:srgbClr val="037AFE"/>
    <a:srgbClr val="EDF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22F680-C590-4857-953D-236544C37094}">
  <a:tblStyle styleId="{DA22F680-C590-4857-953D-236544C37094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7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402" y="96"/>
      </p:cViewPr>
      <p:guideLst>
        <p:guide orient="horz" pos="1706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 Medium" panose="02000603000000020004" pitchFamily="50" charset="-127"/>
        <a:ea typeface="Pretendard Medium" panose="02000603000000020004" pitchFamily="50" charset="-127"/>
        <a:cs typeface="Pretendard Medium" panose="02000603000000020004" pitchFamily="50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4560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기업지배구조 </a:t>
            </a:r>
            <a:r>
              <a:rPr lang="en-US" altLang="ko-KR" dirty="0"/>
              <a:t>-&gt; (</a:t>
            </a:r>
            <a:r>
              <a:rPr lang="ko-KR" altLang="en-US" dirty="0"/>
              <a:t>이사회 및 위원회 구성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438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775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319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2454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5786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37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6281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881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86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정책제도정보 </a:t>
            </a:r>
            <a:r>
              <a:rPr lang="en-US" altLang="ko-KR" dirty="0"/>
              <a:t>= </a:t>
            </a:r>
            <a:r>
              <a:rPr lang="ko-KR" altLang="en-US" dirty="0"/>
              <a:t>나중에 </a:t>
            </a:r>
            <a:r>
              <a:rPr lang="en-US" altLang="ko-KR" dirty="0"/>
              <a:t>(</a:t>
            </a:r>
            <a:r>
              <a:rPr lang="ko-KR" altLang="en-US" dirty="0"/>
              <a:t>배당정보</a:t>
            </a:r>
            <a:r>
              <a:rPr lang="en-US" altLang="ko-KR" dirty="0"/>
              <a:t>&lt;</a:t>
            </a:r>
            <a:r>
              <a:rPr lang="ko-KR" altLang="en-US" dirty="0"/>
              <a:t>나중에 탭으로 </a:t>
            </a:r>
            <a:r>
              <a:rPr lang="ko-KR" altLang="en-US" dirty="0" err="1"/>
              <a:t>만들수도있다</a:t>
            </a:r>
            <a:r>
              <a:rPr lang="en-US" altLang="ko-KR" dirty="0"/>
              <a:t>&gt;)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기업지배구조 </a:t>
            </a:r>
            <a:r>
              <a:rPr lang="en-US" altLang="ko-KR" dirty="0"/>
              <a:t>-&gt; (</a:t>
            </a:r>
            <a:r>
              <a:rPr lang="ko-KR" altLang="en-US" dirty="0"/>
              <a:t>이사회 및 위원회 구성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3194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정책제도정보 </a:t>
            </a:r>
            <a:r>
              <a:rPr lang="en-US" altLang="ko-KR" dirty="0"/>
              <a:t>= </a:t>
            </a:r>
            <a:r>
              <a:rPr lang="ko-KR" altLang="en-US" dirty="0"/>
              <a:t>나중에 </a:t>
            </a:r>
            <a:r>
              <a:rPr lang="en-US" altLang="ko-KR" dirty="0"/>
              <a:t>(</a:t>
            </a:r>
            <a:r>
              <a:rPr lang="ko-KR" altLang="en-US" dirty="0"/>
              <a:t>배당정보</a:t>
            </a:r>
            <a:r>
              <a:rPr lang="en-US" altLang="ko-KR" dirty="0"/>
              <a:t>&lt;</a:t>
            </a:r>
            <a:r>
              <a:rPr lang="ko-KR" altLang="en-US" dirty="0"/>
              <a:t>나중에 탭으로 </a:t>
            </a:r>
            <a:r>
              <a:rPr lang="ko-KR" altLang="en-US" dirty="0" err="1"/>
              <a:t>만들수도있다</a:t>
            </a:r>
            <a:r>
              <a:rPr lang="en-US" altLang="ko-KR" dirty="0"/>
              <a:t>&gt;)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기업지배구조 </a:t>
            </a:r>
            <a:r>
              <a:rPr lang="en-US" altLang="ko-KR" dirty="0"/>
              <a:t>-&gt; (</a:t>
            </a:r>
            <a:r>
              <a:rPr lang="ko-KR" altLang="en-US" dirty="0"/>
              <a:t>이사회 및 위원회 구성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931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B2B822EF-2CE7-4042-B146-6F2413DC58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534390A1-BA3C-44DF-BF8D-E7F6A236AD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 dirty="0">
              <a:ea typeface="굴림" panose="020B0600000101010101" pitchFamily="50" charset="-127"/>
            </a:endParaRPr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873184A0-E336-482D-B97A-42E72E385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7BABB5D-454C-49A7-B727-0697E1D09ED2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BAFEEB1-9F57-4D8F-BFBB-B690E39788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B2FA09A6-2DF7-4058-982A-586AED7662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16308B4F-478F-45D3-BD1C-038EB56E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A2D427-24D2-4DF8-B0BD-B122DA425668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BAFEEB1-9F57-4D8F-BFBB-B690E39788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B2FA09A6-2DF7-4058-982A-586AED7662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16308B4F-478F-45D3-BD1C-038EB56E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A2D427-24D2-4DF8-B0BD-B122DA425668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205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BAFEEB1-9F57-4D8F-BFBB-B690E39788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B2FA09A6-2DF7-4058-982A-586AED7662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16308B4F-478F-45D3-BD1C-038EB56E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A2D427-24D2-4DF8-B0BD-B122DA425668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652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BAFEEB1-9F57-4D8F-BFBB-B690E39788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B2FA09A6-2DF7-4058-982A-586AED7662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16308B4F-478F-45D3-BD1C-038EB56E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A2D427-24D2-4DF8-B0BD-B122DA425668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518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BAFEEB1-9F57-4D8F-BFBB-B690E39788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B2FA09A6-2DF7-4058-982A-586AED7662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16308B4F-478F-45D3-BD1C-038EB56E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A2D427-24D2-4DF8-B0BD-B122DA425668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604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5BAFEEB1-9F57-4D8F-BFBB-B690E39788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B2FA09A6-2DF7-4058-982A-586AED7662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16308B4F-478F-45D3-BD1C-038EB56E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A2D427-24D2-4DF8-B0BD-B122DA425668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840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839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576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321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87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141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113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838205" y="365126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838205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16" lvl="0" indent="-342913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32" lvl="1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50" lvl="2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68" lvl="3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84" lvl="4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301" lvl="5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519" lvl="6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735" lvl="7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951" lvl="8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4038604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6106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16" lvl="0" indent="-342913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32" lvl="1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50" lvl="2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68" lvl="3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84" lvl="4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301" lvl="5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519" lvl="6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735" lvl="7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951" lvl="8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4038604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86106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66795-B4C1-4295-94A6-F25ACB8E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C4C35C-EC6D-4BA4-9F3B-C5BA3016209E}" type="datetimeFigureOut">
              <a:rPr lang="ko-KR" altLang="en-US"/>
              <a:pPr/>
              <a:t>2024-12-27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FE568-8D24-4FF2-B0E1-41A8EC18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EBD30-CBFC-4147-84AB-84C2B66A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EB2EDF-1E07-4D4E-8005-3404140BDB0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77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4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831854" y="1709739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831854" y="4589466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16" lvl="0" indent="-228609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32" lvl="1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50" lvl="2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68" lvl="3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84" lvl="4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301" lvl="5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519" lvl="6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735" lvl="7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951" lvl="8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4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38205" y="365126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16" lvl="0" indent="-342913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32" lvl="1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50" lvl="2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68" lvl="3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84" lvl="4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301" lvl="5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519" lvl="6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735" lvl="7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951" lvl="8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16" lvl="0" indent="-342913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32" lvl="1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50" lvl="2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68" lvl="3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84" lvl="4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301" lvl="5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519" lvl="6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735" lvl="7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951" lvl="8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4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9790" y="365126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16" lvl="0" indent="-228609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32" lvl="1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50" lvl="2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68" lvl="3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84" lvl="4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301" lvl="5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519" lvl="6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735" lvl="7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951" lvl="8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839791" y="2505076"/>
            <a:ext cx="515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16" lvl="0" indent="-342913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32" lvl="1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50" lvl="2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68" lvl="3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84" lvl="4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301" lvl="5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519" lvl="6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735" lvl="7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951" lvl="8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6172203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16" lvl="0" indent="-228609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32" lvl="1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50" lvl="2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68" lvl="3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84" lvl="4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301" lvl="5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519" lvl="6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735" lvl="7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951" lvl="8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6172203" y="2505076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16" lvl="0" indent="-342913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32" lvl="1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50" lvl="2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68" lvl="3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84" lvl="4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301" lvl="5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519" lvl="6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735" lvl="7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951" lvl="8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4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8205" y="365126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4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5183191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16" lvl="0" indent="-431817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1"/>
            </a:lvl1pPr>
            <a:lvl2pPr marL="914432" lvl="1" indent="-40641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99"/>
            </a:lvl2pPr>
            <a:lvl3pPr marL="1371650" lvl="2" indent="-38101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68" lvl="3" indent="-3556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84" lvl="4" indent="-3556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301" lvl="5" indent="-3556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519" lvl="6" indent="-3556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735" lvl="7" indent="-3556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951" lvl="8" indent="-3556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16" lvl="0" indent="-228609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32" lvl="1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1"/>
            </a:lvl2pPr>
            <a:lvl3pPr marL="1371650" lvl="2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1"/>
            </a:lvl3pPr>
            <a:lvl4pPr marL="1828868" lvl="3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4pPr>
            <a:lvl5pPr marL="2286084" lvl="4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5pPr>
            <a:lvl6pPr marL="2743301" lvl="5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6pPr>
            <a:lvl7pPr marL="3200519" lvl="6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7pPr>
            <a:lvl8pPr marL="3657735" lvl="7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8pPr>
            <a:lvl9pPr marL="4114951" lvl="8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4038604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86106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5183191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16" lvl="0" indent="-228609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32" lvl="1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1"/>
            </a:lvl2pPr>
            <a:lvl3pPr marL="1371650" lvl="2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1"/>
            </a:lvl3pPr>
            <a:lvl4pPr marL="1828868" lvl="3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4pPr>
            <a:lvl5pPr marL="2286084" lvl="4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5pPr>
            <a:lvl6pPr marL="2743301" lvl="5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6pPr>
            <a:lvl7pPr marL="3200519" lvl="6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7pPr>
            <a:lvl8pPr marL="3657735" lvl="7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8pPr>
            <a:lvl9pPr marL="4114951" lvl="8" indent="-2286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4038604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86106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838205" y="365126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16" lvl="0" indent="-342913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32" lvl="1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50" lvl="2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68" lvl="3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84" lvl="4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301" lvl="5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519" lvl="6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735" lvl="7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951" lvl="8" indent="-34291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4038604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86106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38205" y="365126"/>
            <a:ext cx="105155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38205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4038604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610603" y="6356353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2.sv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a7s8d9789.mycafe24.com/media/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4;p2">
            <a:extLst>
              <a:ext uri="{FF2B5EF4-FFF2-40B4-BE49-F238E27FC236}">
                <a16:creationId xmlns:a16="http://schemas.microsoft.com/office/drawing/2014/main" id="{5E4310F5-F53E-48C9-9C26-0BF9B5A62F0E}"/>
              </a:ext>
            </a:extLst>
          </p:cNvPr>
          <p:cNvSpPr/>
          <p:nvPr/>
        </p:nvSpPr>
        <p:spPr>
          <a:xfrm>
            <a:off x="4" y="5"/>
            <a:ext cx="12191996" cy="6858000"/>
          </a:xfrm>
          <a:prstGeom prst="rect">
            <a:avLst/>
          </a:prstGeom>
          <a:gradFill flip="none" rotWithShape="1">
            <a:gsLst>
              <a:gs pos="74000">
                <a:srgbClr val="5AA7FD"/>
              </a:gs>
              <a:gs pos="37000">
                <a:srgbClr val="AFD3FD"/>
              </a:gs>
              <a:gs pos="0">
                <a:schemeClr val="bg1"/>
              </a:gs>
              <a:gs pos="100000">
                <a:srgbClr val="037AFE">
                  <a:alpha val="8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85;p1"/>
          <p:cNvSpPr txBox="1"/>
          <p:nvPr/>
        </p:nvSpPr>
        <p:spPr>
          <a:xfrm>
            <a:off x="595086" y="550319"/>
            <a:ext cx="2740781" cy="46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757070"/>
              </a:buClr>
              <a:buSzPts val="2000"/>
            </a:pPr>
            <a:r>
              <a:rPr lang="en-US" altLang="ko-KR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Html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 </a:t>
            </a:r>
            <a:r>
              <a:rPr lang="en-US" altLang="ko-KR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Web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Project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buClr>
                <a:schemeClr val="dk1"/>
              </a:buClr>
              <a:buSzPts val="2000"/>
            </a:pP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Google Shape;86;p1"/>
          <p:cNvSpPr txBox="1"/>
          <p:nvPr/>
        </p:nvSpPr>
        <p:spPr>
          <a:xfrm>
            <a:off x="10711547" y="6253058"/>
            <a:ext cx="1253273" cy="46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757070"/>
              </a:buClr>
              <a:buSzPts val="1800"/>
            </a:pPr>
            <a:r>
              <a:rPr lang="ko-KR" altLang="en-US" sz="1800" dirty="0">
                <a:solidFill>
                  <a:srgbClr val="75707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Medium" panose="02000603000000020004" pitchFamily="50" charset="-127"/>
              </a:rPr>
              <a:t>윤    인    수</a:t>
            </a:r>
            <a:endParaRPr sz="1800" dirty="0">
              <a:solidFill>
                <a:srgbClr val="75707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래픽 4">
            <a:extLst>
              <a:ext uri="{FF2B5EF4-FFF2-40B4-BE49-F238E27FC236}">
                <a16:creationId xmlns:a16="http://schemas.microsoft.com/office/drawing/2014/main" id="{42CBF2EF-3599-4BAA-B054-F57B693CF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007" y="4515728"/>
            <a:ext cx="6935247" cy="20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8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넛 17"/>
          <p:cNvSpPr/>
          <p:nvPr/>
        </p:nvSpPr>
        <p:spPr>
          <a:xfrm>
            <a:off x="8362338" y="5335300"/>
            <a:ext cx="3951349" cy="3951349"/>
          </a:xfrm>
          <a:prstGeom prst="donut">
            <a:avLst>
              <a:gd name="adj" fmla="val 16130"/>
            </a:avLst>
          </a:prstGeom>
          <a:solidFill>
            <a:srgbClr val="3366CC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dirty="0">
                <a:solidFill>
                  <a:schemeClr val="tx1"/>
                </a:solidFill>
                <a:latin typeface="Pretendard Medium" panose="02000603000000020004" pitchFamily="50" charset="-127"/>
              </a:rPr>
              <a:t>  </a:t>
            </a:r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19" name="도넛 18"/>
          <p:cNvSpPr/>
          <p:nvPr/>
        </p:nvSpPr>
        <p:spPr>
          <a:xfrm>
            <a:off x="-1129781" y="-986413"/>
            <a:ext cx="3307042" cy="3307042"/>
          </a:xfrm>
          <a:prstGeom prst="donut">
            <a:avLst>
              <a:gd name="adj" fmla="val 16130"/>
            </a:avLst>
          </a:prstGeom>
          <a:solidFill>
            <a:srgbClr val="99CC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21" name="Google Shape;123;p3">
            <a:extLst>
              <a:ext uri="{FF2B5EF4-FFF2-40B4-BE49-F238E27FC236}">
                <a16:creationId xmlns:a16="http://schemas.microsoft.com/office/drawing/2014/main" id="{77E82929-0EDF-4FC7-A05E-59E6DEDCC6EA}"/>
              </a:ext>
            </a:extLst>
          </p:cNvPr>
          <p:cNvSpPr/>
          <p:nvPr/>
        </p:nvSpPr>
        <p:spPr>
          <a:xfrm>
            <a:off x="6245885" y="1271551"/>
            <a:ext cx="5803518" cy="397546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lvl="1" algn="ctr">
              <a:buClr>
                <a:schemeClr val="lt1"/>
              </a:buClr>
              <a:buSzPts val="1800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영문  헤드라인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본문 폰트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Roboto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0" name="그래픽 2">
            <a:extLst>
              <a:ext uri="{FF2B5EF4-FFF2-40B4-BE49-F238E27FC236}">
                <a16:creationId xmlns:a16="http://schemas.microsoft.com/office/drawing/2014/main" id="{4EEDC13F-3D85-4DCA-BEA4-C6B02FFD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5566" y="503167"/>
            <a:ext cx="1247774" cy="3619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D7C431-C0C0-4C12-B719-A542E855C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68" y="1650246"/>
            <a:ext cx="5603963" cy="5022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788980-B5F3-459C-824C-3F8CC1F21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395" y="1687031"/>
            <a:ext cx="5369609" cy="4985483"/>
          </a:xfrm>
          <a:prstGeom prst="rect">
            <a:avLst/>
          </a:prstGeom>
        </p:spPr>
      </p:pic>
      <p:sp>
        <p:nvSpPr>
          <p:cNvPr id="26" name="Google Shape;123;p3">
            <a:extLst>
              <a:ext uri="{FF2B5EF4-FFF2-40B4-BE49-F238E27FC236}">
                <a16:creationId xmlns:a16="http://schemas.microsoft.com/office/drawing/2014/main" id="{B97CAEF4-070C-4603-8C19-9754873137FA}"/>
              </a:ext>
            </a:extLst>
          </p:cNvPr>
          <p:cNvSpPr/>
          <p:nvPr/>
        </p:nvSpPr>
        <p:spPr>
          <a:xfrm>
            <a:off x="152646" y="1271551"/>
            <a:ext cx="5803518" cy="397546"/>
          </a:xfrm>
          <a:prstGeom prst="roundRect">
            <a:avLst>
              <a:gd name="adj" fmla="val 50000"/>
            </a:avLst>
          </a:prstGeom>
          <a:solidFill>
            <a:srgbClr val="EBEBE3"/>
          </a:soli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lvl="2" algn="ctr">
              <a:buClr>
                <a:schemeClr val="lt1"/>
              </a:buClr>
              <a:buSzPts val="1800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한글 헤드라인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본문 폰트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:  Noto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Sans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Korean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3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24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 웹 사이트 컨셉 「 폰트 」선정</a:t>
              </a:r>
              <a:endParaRPr sz="2000" dirty="0">
                <a:solidFill>
                  <a:srgbClr val="3F3F3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8" name="Google Shape;117;p3"/>
            <p:cNvSpPr txBox="1"/>
            <p:nvPr/>
          </p:nvSpPr>
          <p:spPr>
            <a:xfrm>
              <a:off x="7327747" y="1865985"/>
              <a:ext cx="4329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02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455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94;p2"/>
          <p:cNvSpPr/>
          <p:nvPr/>
        </p:nvSpPr>
        <p:spPr>
          <a:xfrm>
            <a:off x="1" y="5"/>
            <a:ext cx="4314124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도넛 60"/>
          <p:cNvSpPr/>
          <p:nvPr/>
        </p:nvSpPr>
        <p:spPr>
          <a:xfrm>
            <a:off x="8362338" y="5335300"/>
            <a:ext cx="3951349" cy="3951349"/>
          </a:xfrm>
          <a:prstGeom prst="donut">
            <a:avLst>
              <a:gd name="adj" fmla="val 16130"/>
            </a:avLst>
          </a:prstGeom>
          <a:solidFill>
            <a:srgbClr val="3366CC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dirty="0">
                <a:solidFill>
                  <a:schemeClr val="tx1"/>
                </a:solidFill>
                <a:latin typeface="Pretendard Medium" panose="02000603000000020004" pitchFamily="50" charset="-127"/>
              </a:rPr>
              <a:t>  </a:t>
            </a:r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62" name="도넛 61"/>
          <p:cNvSpPr/>
          <p:nvPr/>
        </p:nvSpPr>
        <p:spPr>
          <a:xfrm>
            <a:off x="-1129781" y="-986413"/>
            <a:ext cx="3307042" cy="3307042"/>
          </a:xfrm>
          <a:prstGeom prst="donut">
            <a:avLst>
              <a:gd name="adj" fmla="val 16130"/>
            </a:avLst>
          </a:prstGeom>
          <a:solidFill>
            <a:srgbClr val="99CC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68" name="Google Shape;124;p3">
            <a:extLst>
              <a:ext uri="{FF2B5EF4-FFF2-40B4-BE49-F238E27FC236}">
                <a16:creationId xmlns:a16="http://schemas.microsoft.com/office/drawing/2014/main" id="{E2130D9C-821F-40CA-8616-FC5BDE7688BC}"/>
              </a:ext>
            </a:extLst>
          </p:cNvPr>
          <p:cNvSpPr/>
          <p:nvPr/>
        </p:nvSpPr>
        <p:spPr>
          <a:xfrm>
            <a:off x="2404003" y="1462453"/>
            <a:ext cx="1562347" cy="32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2" algn="ctr">
              <a:buClr>
                <a:schemeClr val="lt1"/>
              </a:buClr>
              <a:buSzPts val="1800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retendard ExtraBold" panose="02000903000000020004" pitchFamily="50" charset="-127"/>
              </a:rPr>
              <a:t>Main color</a:t>
            </a:r>
            <a:endParaRPr sz="2000" dirty="0">
              <a:solidFill>
                <a:schemeClr val="tx2">
                  <a:lumMod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Pretendard ExtraBold" panose="02000903000000020004" pitchFamily="50" charset="-127"/>
            </a:endParaRPr>
          </a:p>
        </p:txBody>
      </p:sp>
      <p:sp>
        <p:nvSpPr>
          <p:cNvPr id="70" name="Google Shape;124;p3">
            <a:extLst>
              <a:ext uri="{FF2B5EF4-FFF2-40B4-BE49-F238E27FC236}">
                <a16:creationId xmlns:a16="http://schemas.microsoft.com/office/drawing/2014/main" id="{F5E18230-5D11-4EE3-9FAD-E42B85504210}"/>
              </a:ext>
            </a:extLst>
          </p:cNvPr>
          <p:cNvSpPr/>
          <p:nvPr/>
        </p:nvSpPr>
        <p:spPr>
          <a:xfrm>
            <a:off x="2404420" y="2915717"/>
            <a:ext cx="1562347" cy="32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2" algn="ctr">
              <a:buClr>
                <a:schemeClr val="lt1"/>
              </a:buClr>
              <a:buSzPts val="1800"/>
            </a:pPr>
            <a:r>
              <a:rPr lang="en-US" altLang="ko-KR" sz="2000" dirty="0">
                <a:solidFill>
                  <a:schemeClr val="tx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retendard ExtraBold" panose="02000903000000020004" pitchFamily="50" charset="-127"/>
              </a:rPr>
              <a:t>Point</a:t>
            </a:r>
            <a:r>
              <a:rPr lang="ko-KR" altLang="en-US" sz="2000" dirty="0">
                <a:solidFill>
                  <a:schemeClr val="tx2">
                    <a:lumMod val="25000"/>
                  </a:schemeClr>
                </a:solidFill>
                <a:latin typeface="Roboto Black" panose="02000000000000000000" pitchFamily="2" charset="0"/>
                <a:ea typeface="Roboto" panose="02000000000000000000" pitchFamily="2" charset="0"/>
                <a:cs typeface="Pretendard ExtraBold" panose="02000903000000020004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retendard ExtraBold" panose="02000903000000020004" pitchFamily="50" charset="-127"/>
              </a:rPr>
              <a:t>color</a:t>
            </a:r>
            <a:endParaRPr sz="2000" dirty="0">
              <a:solidFill>
                <a:schemeClr val="tx2">
                  <a:lumMod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Pretendard ExtraBold" panose="02000903000000020004" pitchFamily="50" charset="-127"/>
            </a:endParaRPr>
          </a:p>
        </p:txBody>
      </p:sp>
      <p:sp>
        <p:nvSpPr>
          <p:cNvPr id="69" name="Google Shape;124;p3">
            <a:extLst>
              <a:ext uri="{FF2B5EF4-FFF2-40B4-BE49-F238E27FC236}">
                <a16:creationId xmlns:a16="http://schemas.microsoft.com/office/drawing/2014/main" id="{EECB400A-8168-42E2-A82E-A1263D31C838}"/>
              </a:ext>
            </a:extLst>
          </p:cNvPr>
          <p:cNvSpPr/>
          <p:nvPr/>
        </p:nvSpPr>
        <p:spPr>
          <a:xfrm>
            <a:off x="2404003" y="4310778"/>
            <a:ext cx="1562347" cy="42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2" algn="ctr">
              <a:buClr>
                <a:schemeClr val="lt1"/>
              </a:buClr>
              <a:buSzPts val="1800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retendard ExtraBold" panose="02000903000000020004" pitchFamily="50" charset="-127"/>
              </a:rPr>
              <a:t>Sub color</a:t>
            </a:r>
            <a:endParaRPr sz="2000" dirty="0">
              <a:solidFill>
                <a:schemeClr val="tx2">
                  <a:lumMod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Pretendard ExtraBold" panose="02000903000000020004" pitchFamily="50" charset="-127"/>
            </a:endParaRPr>
          </a:p>
        </p:txBody>
      </p:sp>
      <p:sp>
        <p:nvSpPr>
          <p:cNvPr id="134" name="Google Shape;124;p3">
            <a:extLst>
              <a:ext uri="{FF2B5EF4-FFF2-40B4-BE49-F238E27FC236}">
                <a16:creationId xmlns:a16="http://schemas.microsoft.com/office/drawing/2014/main" id="{79E78E1C-25BF-47E1-A345-0FF48312D900}"/>
              </a:ext>
            </a:extLst>
          </p:cNvPr>
          <p:cNvSpPr/>
          <p:nvPr/>
        </p:nvSpPr>
        <p:spPr>
          <a:xfrm>
            <a:off x="2404003" y="5811682"/>
            <a:ext cx="1562347" cy="32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2" algn="ctr">
              <a:buClr>
                <a:schemeClr val="lt1"/>
              </a:buClr>
              <a:buSzPts val="1800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retendard ExtraBold" panose="02000903000000020004" pitchFamily="50" charset="-127"/>
              </a:rPr>
              <a:t>Font color</a:t>
            </a:r>
            <a:endParaRPr sz="2000" dirty="0">
              <a:solidFill>
                <a:schemeClr val="tx2">
                  <a:lumMod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Pretendard ExtraBold" panose="02000903000000020004" pitchFamily="50" charset="-127"/>
            </a:endParaRPr>
          </a:p>
        </p:txBody>
      </p:sp>
      <p:pic>
        <p:nvPicPr>
          <p:cNvPr id="57" name="그래픽 2">
            <a:extLst>
              <a:ext uri="{FF2B5EF4-FFF2-40B4-BE49-F238E27FC236}">
                <a16:creationId xmlns:a16="http://schemas.microsoft.com/office/drawing/2014/main" id="{4EEDC13F-3D85-4DCA-BEA4-C6B02FFD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5566" y="503167"/>
            <a:ext cx="1247774" cy="361951"/>
          </a:xfrm>
          <a:prstGeom prst="rect">
            <a:avLst/>
          </a:prstGeom>
        </p:spPr>
      </p:pic>
      <p:grpSp>
        <p:nvGrpSpPr>
          <p:cNvPr id="63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64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 웹 사이트 컨셉 「 컬러 」선정</a:t>
              </a:r>
              <a:endParaRPr sz="2000" dirty="0">
                <a:solidFill>
                  <a:srgbClr val="3F3F3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65" name="Google Shape;117;p3"/>
            <p:cNvSpPr txBox="1"/>
            <p:nvPr/>
          </p:nvSpPr>
          <p:spPr>
            <a:xfrm>
              <a:off x="7327747" y="1865985"/>
              <a:ext cx="4329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02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495214" y="2623214"/>
            <a:ext cx="2542236" cy="905098"/>
            <a:chOff x="4494798" y="2338264"/>
            <a:chExt cx="2542236" cy="905099"/>
          </a:xfrm>
        </p:grpSpPr>
        <p:sp>
          <p:nvSpPr>
            <p:cNvPr id="109" name="Google Shape;378;p12">
              <a:extLst>
                <a:ext uri="{FF2B5EF4-FFF2-40B4-BE49-F238E27FC236}">
                  <a16:creationId xmlns:a16="http://schemas.microsoft.com/office/drawing/2014/main" id="{809C3831-9608-44D4-80AB-05F646906F14}"/>
                </a:ext>
              </a:extLst>
            </p:cNvPr>
            <p:cNvSpPr txBox="1"/>
            <p:nvPr/>
          </p:nvSpPr>
          <p:spPr>
            <a:xfrm>
              <a:off x="5429353" y="2405811"/>
              <a:ext cx="1607681" cy="400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7" tIns="45701" rIns="91427" bIns="45701" anchor="t" anchorCtr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  <a:sym typeface="Malgun Gothic"/>
                </a:rPr>
                <a:t>#99CC00</a:t>
              </a: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CF5517C4-4D65-43F8-AF7F-256ED1243020}"/>
                </a:ext>
              </a:extLst>
            </p:cNvPr>
            <p:cNvSpPr/>
            <p:nvPr/>
          </p:nvSpPr>
          <p:spPr>
            <a:xfrm>
              <a:off x="4494798" y="2338264"/>
              <a:ext cx="878986" cy="905099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424308" y="2794671"/>
              <a:ext cx="1491813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 G B  </a:t>
              </a:r>
              <a:r>
                <a:rPr lang="en-US" altLang="ko-KR" sz="1401" dirty="0">
                  <a:latin typeface="Noto Sans KR Light" panose="020B0200000000000000" pitchFamily="50" charset="-127"/>
                  <a:ea typeface="Noto Sans KR Light" panose="020B0200000000000000" pitchFamily="50" charset="-127"/>
                  <a:cs typeface="Pretendard Medium" panose="02000603000000020004" pitchFamily="50" charset="-127"/>
                </a:rPr>
                <a:t>153 20 40</a:t>
              </a:r>
              <a:endParaRPr lang="ko-KR" altLang="en-US" sz="140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121620" y="2623210"/>
            <a:ext cx="2535184" cy="905099"/>
            <a:chOff x="7121202" y="2338263"/>
            <a:chExt cx="2535184" cy="905099"/>
          </a:xfrm>
        </p:grpSpPr>
        <p:sp>
          <p:nvSpPr>
            <p:cNvPr id="122" name="Google Shape;378;p12">
              <a:extLst>
                <a:ext uri="{FF2B5EF4-FFF2-40B4-BE49-F238E27FC236}">
                  <a16:creationId xmlns:a16="http://schemas.microsoft.com/office/drawing/2014/main" id="{33743547-3903-41D7-AF36-F187A7AFF26D}"/>
                </a:ext>
              </a:extLst>
            </p:cNvPr>
            <p:cNvSpPr txBox="1"/>
            <p:nvPr/>
          </p:nvSpPr>
          <p:spPr>
            <a:xfrm>
              <a:off x="8074143" y="2394602"/>
              <a:ext cx="1447036" cy="400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7" tIns="45701" rIns="91427" bIns="45701" anchor="t" anchorCtr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  <a:sym typeface="Malgun Gothic"/>
                </a:rPr>
                <a:t>#CC6600</a:t>
              </a:r>
              <a:endParaRPr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25" name="Google Shape;379;p12">
              <a:extLst>
                <a:ext uri="{FF2B5EF4-FFF2-40B4-BE49-F238E27FC236}">
                  <a16:creationId xmlns:a16="http://schemas.microsoft.com/office/drawing/2014/main" id="{2A39F567-5740-45A1-AF88-7909DD56A319}"/>
                </a:ext>
              </a:extLst>
            </p:cNvPr>
            <p:cNvSpPr txBox="1"/>
            <p:nvPr/>
          </p:nvSpPr>
          <p:spPr>
            <a:xfrm>
              <a:off x="8084355" y="2754917"/>
              <a:ext cx="1572031" cy="307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7" tIns="45701" rIns="91427" bIns="45701" anchor="t" anchorCtr="0">
              <a:spAutoFit/>
            </a:bodyPr>
            <a:lstStyle/>
            <a:p>
              <a:r>
                <a:rPr lang="en-US" altLang="ko-KR" sz="1401" dirty="0" err="1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R</a:t>
              </a:r>
              <a:r>
                <a:rPr lang="en-US" altLang="ko-KR" sz="1401" dirty="0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 </a:t>
              </a:r>
              <a:r>
                <a:rPr lang="en-US" altLang="ko-KR" sz="1401" dirty="0" err="1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G</a:t>
              </a:r>
              <a:r>
                <a:rPr lang="en-US" altLang="ko-KR" sz="1401" dirty="0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 </a:t>
              </a:r>
              <a:r>
                <a:rPr lang="en-US" altLang="ko-KR" sz="1401" dirty="0" err="1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B</a:t>
              </a:r>
              <a:r>
                <a:rPr lang="en-US" altLang="ko-KR" sz="1401" dirty="0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  </a:t>
              </a:r>
              <a:r>
                <a:rPr lang="en-US" altLang="ko-KR" sz="1401" dirty="0">
                  <a:solidFill>
                    <a:schemeClr val="tx2">
                      <a:lumMod val="25000"/>
                    </a:schemeClr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Pretendard" panose="02000503000000020004" pitchFamily="50" charset="-127"/>
                  <a:sym typeface="Malgun Gothic"/>
                </a:rPr>
                <a:t>204 102 0</a:t>
              </a:r>
              <a:endParaRPr sz="2400" dirty="0">
                <a:solidFill>
                  <a:schemeClr val="tx2">
                    <a:lumMod val="2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F5517C4-4D65-43F8-AF7F-256ED1243020}"/>
                </a:ext>
              </a:extLst>
            </p:cNvPr>
            <p:cNvSpPr/>
            <p:nvPr/>
          </p:nvSpPr>
          <p:spPr>
            <a:xfrm>
              <a:off x="7121202" y="2338263"/>
              <a:ext cx="878986" cy="905099"/>
            </a:xfrm>
            <a:prstGeom prst="ellipse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697254" y="2619302"/>
            <a:ext cx="2572101" cy="905099"/>
            <a:chOff x="9696838" y="2334361"/>
            <a:chExt cx="2572099" cy="905099"/>
          </a:xfrm>
        </p:grpSpPr>
        <p:sp>
          <p:nvSpPr>
            <p:cNvPr id="130" name="Google Shape;378;p12">
              <a:extLst>
                <a:ext uri="{FF2B5EF4-FFF2-40B4-BE49-F238E27FC236}">
                  <a16:creationId xmlns:a16="http://schemas.microsoft.com/office/drawing/2014/main" id="{D228A35F-CA63-46AC-BBDC-9032F4DB0B19}"/>
                </a:ext>
              </a:extLst>
            </p:cNvPr>
            <p:cNvSpPr txBox="1"/>
            <p:nvPr/>
          </p:nvSpPr>
          <p:spPr>
            <a:xfrm>
              <a:off x="10700785" y="2394604"/>
              <a:ext cx="1217111" cy="707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7" tIns="45701" rIns="91427" bIns="45701" anchor="t" anchorCtr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  <a:sym typeface="Malgun Gothic"/>
                </a:rPr>
                <a:t>#009999</a:t>
              </a:r>
              <a:endParaRPr sz="20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F5517C4-4D65-43F8-AF7F-256ED1243020}"/>
                </a:ext>
              </a:extLst>
            </p:cNvPr>
            <p:cNvSpPr/>
            <p:nvPr/>
          </p:nvSpPr>
          <p:spPr>
            <a:xfrm>
              <a:off x="9696838" y="2334361"/>
              <a:ext cx="878986" cy="905099"/>
            </a:xfrm>
            <a:prstGeom prst="ellipse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67" name="Google Shape;379;p12">
              <a:extLst>
                <a:ext uri="{FF2B5EF4-FFF2-40B4-BE49-F238E27FC236}">
                  <a16:creationId xmlns:a16="http://schemas.microsoft.com/office/drawing/2014/main" id="{2A39F567-5740-45A1-AF88-7909DD56A319}"/>
                </a:ext>
              </a:extLst>
            </p:cNvPr>
            <p:cNvSpPr txBox="1"/>
            <p:nvPr/>
          </p:nvSpPr>
          <p:spPr>
            <a:xfrm>
              <a:off x="10696907" y="2751730"/>
              <a:ext cx="1572030" cy="307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7" tIns="45701" rIns="91427" bIns="45701" anchor="t" anchorCtr="0">
              <a:spAutoFit/>
            </a:bodyPr>
            <a:lstStyle/>
            <a:p>
              <a:r>
                <a:rPr lang="en-US" altLang="ko-KR" sz="1401" dirty="0" err="1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R</a:t>
              </a:r>
              <a:r>
                <a:rPr lang="en-US" altLang="ko-KR" sz="1401" dirty="0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 </a:t>
              </a:r>
              <a:r>
                <a:rPr lang="en-US" altLang="ko-KR" sz="1401" dirty="0" err="1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G</a:t>
              </a:r>
              <a:r>
                <a:rPr lang="en-US" altLang="ko-KR" sz="1401" dirty="0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 </a:t>
              </a:r>
              <a:r>
                <a:rPr lang="en-US" altLang="ko-KR" sz="1401" dirty="0" err="1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B</a:t>
              </a:r>
              <a:r>
                <a:rPr lang="en-US" altLang="ko-KR" sz="1401" dirty="0">
                  <a:solidFill>
                    <a:schemeClr val="tx2">
                      <a:lumMod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  </a:t>
              </a:r>
              <a:r>
                <a:rPr lang="en-US" altLang="ko-KR" sz="1401" dirty="0">
                  <a:solidFill>
                    <a:schemeClr val="tx2">
                      <a:lumMod val="25000"/>
                    </a:schemeClr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Pretendard" panose="02000503000000020004" pitchFamily="50" charset="-127"/>
                  <a:sym typeface="Malgun Gothic"/>
                </a:rPr>
                <a:t>0 153 153</a:t>
              </a:r>
              <a:endParaRPr sz="2400" dirty="0">
                <a:solidFill>
                  <a:schemeClr val="tx2">
                    <a:lumMod val="2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494800" y="1171222"/>
            <a:ext cx="2592363" cy="905098"/>
            <a:chOff x="4494798" y="1082399"/>
            <a:chExt cx="2592362" cy="905099"/>
          </a:xfrm>
        </p:grpSpPr>
        <p:sp>
          <p:nvSpPr>
            <p:cNvPr id="47" name="Google Shape;378;p12">
              <a:extLst>
                <a:ext uri="{FF2B5EF4-FFF2-40B4-BE49-F238E27FC236}">
                  <a16:creationId xmlns:a16="http://schemas.microsoft.com/office/drawing/2014/main" id="{7096B8C9-22AD-4495-A00C-B83C1D622C1F}"/>
                </a:ext>
              </a:extLst>
            </p:cNvPr>
            <p:cNvSpPr txBox="1"/>
            <p:nvPr/>
          </p:nvSpPr>
          <p:spPr>
            <a:xfrm>
              <a:off x="5446147" y="1150093"/>
              <a:ext cx="1448867" cy="400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7" tIns="45701" rIns="91427" bIns="45701" anchor="t" anchorCtr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  <a:sym typeface="Malgun Gothic"/>
                </a:rPr>
                <a:t>#3366CC</a:t>
              </a:r>
              <a:endParaRPr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F5517C4-4D65-43F8-AF7F-256ED1243020}"/>
                </a:ext>
              </a:extLst>
            </p:cNvPr>
            <p:cNvSpPr/>
            <p:nvPr/>
          </p:nvSpPr>
          <p:spPr>
            <a:xfrm>
              <a:off x="4494798" y="1082399"/>
              <a:ext cx="878986" cy="905099"/>
            </a:xfrm>
            <a:prstGeom prst="ellipse">
              <a:avLst/>
            </a:prstGeom>
            <a:solidFill>
              <a:srgbClr val="33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424726" y="1553672"/>
              <a:ext cx="1662434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 G B </a:t>
              </a:r>
              <a:r>
                <a:rPr lang="en-US" altLang="ko-KR" sz="1401" dirty="0">
                  <a:latin typeface="Noto Sans KR Light" panose="020B0200000000000000" pitchFamily="50" charset="-127"/>
                  <a:ea typeface="Noto Sans KR Light" panose="020B0200000000000000" pitchFamily="50" charset="-127"/>
                  <a:cs typeface="Pretendard Medium" panose="02000603000000020004" pitchFamily="50" charset="-127"/>
                </a:rPr>
                <a:t>51 102 204</a:t>
              </a:r>
              <a:endParaRPr lang="ko-KR" altLang="en-US" sz="140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494800" y="4071547"/>
            <a:ext cx="2605369" cy="905099"/>
            <a:chOff x="4494798" y="3594129"/>
            <a:chExt cx="2605369" cy="905099"/>
          </a:xfrm>
        </p:grpSpPr>
        <p:sp>
          <p:nvSpPr>
            <p:cNvPr id="74" name="Google Shape;378;p12">
              <a:extLst>
                <a:ext uri="{FF2B5EF4-FFF2-40B4-BE49-F238E27FC236}">
                  <a16:creationId xmlns:a16="http://schemas.microsoft.com/office/drawing/2014/main" id="{809C3831-9608-44D4-80AB-05F646906F14}"/>
                </a:ext>
              </a:extLst>
            </p:cNvPr>
            <p:cNvSpPr txBox="1"/>
            <p:nvPr/>
          </p:nvSpPr>
          <p:spPr>
            <a:xfrm>
              <a:off x="5429355" y="3661676"/>
              <a:ext cx="1607680" cy="400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7" tIns="45701" rIns="91427" bIns="45701" anchor="t" anchorCtr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  <a:sym typeface="Malgun Gothic"/>
                </a:rPr>
                <a:t>#EDF2EB</a:t>
              </a: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F5517C4-4D65-43F8-AF7F-256ED1243020}"/>
                </a:ext>
              </a:extLst>
            </p:cNvPr>
            <p:cNvSpPr/>
            <p:nvPr/>
          </p:nvSpPr>
          <p:spPr>
            <a:xfrm>
              <a:off x="4494798" y="3594129"/>
              <a:ext cx="878986" cy="905099"/>
            </a:xfrm>
            <a:prstGeom prst="ellipse">
              <a:avLst/>
            </a:prstGeom>
            <a:solidFill>
              <a:srgbClr val="EDF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424725" y="4050316"/>
              <a:ext cx="1675442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 G B  </a:t>
              </a:r>
              <a:r>
                <a:rPr lang="en-US" altLang="ko-KR" sz="1401" dirty="0">
                  <a:latin typeface="Noto Sans KR Light" panose="020B0200000000000000" pitchFamily="50" charset="-127"/>
                  <a:ea typeface="Noto Sans KR Light" panose="020B0200000000000000" pitchFamily="50" charset="-127"/>
                  <a:cs typeface="Pretendard Medium" panose="02000603000000020004" pitchFamily="50" charset="-127"/>
                </a:rPr>
                <a:t>237 242 235</a:t>
              </a:r>
              <a:endParaRPr lang="ko-KR" altLang="en-US" sz="140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117255" y="4070951"/>
            <a:ext cx="2603564" cy="905098"/>
            <a:chOff x="7117251" y="3593539"/>
            <a:chExt cx="2603564" cy="905099"/>
          </a:xfrm>
        </p:grpSpPr>
        <p:sp>
          <p:nvSpPr>
            <p:cNvPr id="77" name="Google Shape;378;p12">
              <a:extLst>
                <a:ext uri="{FF2B5EF4-FFF2-40B4-BE49-F238E27FC236}">
                  <a16:creationId xmlns:a16="http://schemas.microsoft.com/office/drawing/2014/main" id="{809C3831-9608-44D4-80AB-05F646906F14}"/>
                </a:ext>
              </a:extLst>
            </p:cNvPr>
            <p:cNvSpPr txBox="1"/>
            <p:nvPr/>
          </p:nvSpPr>
          <p:spPr>
            <a:xfrm>
              <a:off x="8051806" y="3661086"/>
              <a:ext cx="1607681" cy="400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7" tIns="45701" rIns="91427" bIns="45701" anchor="t" anchorCtr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  <a:sym typeface="Malgun Gothic"/>
                </a:rPr>
                <a:t>#F4F4F4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F5517C4-4D65-43F8-AF7F-256ED1243020}"/>
                </a:ext>
              </a:extLst>
            </p:cNvPr>
            <p:cNvSpPr/>
            <p:nvPr/>
          </p:nvSpPr>
          <p:spPr>
            <a:xfrm>
              <a:off x="7117251" y="3593539"/>
              <a:ext cx="878986" cy="905099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45374" y="4050314"/>
              <a:ext cx="1675441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 G B  </a:t>
              </a:r>
              <a:r>
                <a:rPr lang="en-US" altLang="ko-KR" sz="1401" dirty="0">
                  <a:latin typeface="Noto Sans KR Light" panose="020B0200000000000000" pitchFamily="50" charset="-127"/>
                  <a:ea typeface="Noto Sans KR Light" panose="020B0200000000000000" pitchFamily="50" charset="-127"/>
                  <a:cs typeface="Pretendard Medium" panose="02000603000000020004" pitchFamily="50" charset="-127"/>
                </a:rPr>
                <a:t>244 244 244</a:t>
              </a:r>
              <a:endParaRPr lang="ko-KR" altLang="en-US" sz="140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494800" y="5514238"/>
            <a:ext cx="2605369" cy="905098"/>
            <a:chOff x="4494798" y="5514235"/>
            <a:chExt cx="2605369" cy="905099"/>
          </a:xfrm>
        </p:grpSpPr>
        <p:sp>
          <p:nvSpPr>
            <p:cNvPr id="80" name="Google Shape;378;p12">
              <a:extLst>
                <a:ext uri="{FF2B5EF4-FFF2-40B4-BE49-F238E27FC236}">
                  <a16:creationId xmlns:a16="http://schemas.microsoft.com/office/drawing/2014/main" id="{809C3831-9608-44D4-80AB-05F646906F14}"/>
                </a:ext>
              </a:extLst>
            </p:cNvPr>
            <p:cNvSpPr txBox="1"/>
            <p:nvPr/>
          </p:nvSpPr>
          <p:spPr>
            <a:xfrm>
              <a:off x="5429355" y="5581782"/>
              <a:ext cx="1607680" cy="400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7" tIns="45701" rIns="91427" bIns="45701" anchor="t" anchorCtr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  <a:sym typeface="Malgun Gothic"/>
                </a:rPr>
                <a:t>#333333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F5517C4-4D65-43F8-AF7F-256ED1243020}"/>
                </a:ext>
              </a:extLst>
            </p:cNvPr>
            <p:cNvSpPr/>
            <p:nvPr/>
          </p:nvSpPr>
          <p:spPr>
            <a:xfrm>
              <a:off x="4494798" y="5514235"/>
              <a:ext cx="878986" cy="90509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424725" y="5971225"/>
              <a:ext cx="1675442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 G B  </a:t>
              </a:r>
              <a:r>
                <a:rPr lang="en-US" altLang="ko-KR" sz="1401" dirty="0">
                  <a:latin typeface="Noto Sans KR Light" panose="020B0200000000000000" pitchFamily="50" charset="-127"/>
                  <a:ea typeface="Noto Sans KR Light" panose="020B0200000000000000" pitchFamily="50" charset="-127"/>
                  <a:cs typeface="Pretendard Medium" panose="02000603000000020004" pitchFamily="50" charset="-127"/>
                </a:rPr>
                <a:t>51 51 51</a:t>
              </a:r>
              <a:endParaRPr lang="ko-KR" altLang="en-US" sz="140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117255" y="5544812"/>
            <a:ext cx="2603564" cy="905099"/>
            <a:chOff x="7117251" y="5544809"/>
            <a:chExt cx="2603564" cy="905099"/>
          </a:xfrm>
        </p:grpSpPr>
        <p:sp>
          <p:nvSpPr>
            <p:cNvPr id="83" name="Google Shape;378;p12">
              <a:extLst>
                <a:ext uri="{FF2B5EF4-FFF2-40B4-BE49-F238E27FC236}">
                  <a16:creationId xmlns:a16="http://schemas.microsoft.com/office/drawing/2014/main" id="{809C3831-9608-44D4-80AB-05F646906F14}"/>
                </a:ext>
              </a:extLst>
            </p:cNvPr>
            <p:cNvSpPr txBox="1"/>
            <p:nvPr/>
          </p:nvSpPr>
          <p:spPr>
            <a:xfrm>
              <a:off x="8051806" y="5612356"/>
              <a:ext cx="1607681" cy="400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7" tIns="45701" rIns="91427" bIns="45701" anchor="t" anchorCtr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  <a:sym typeface="Malgun Gothic"/>
                </a:rPr>
                <a:t>#666666</a:t>
              </a: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F5517C4-4D65-43F8-AF7F-256ED1243020}"/>
                </a:ext>
              </a:extLst>
            </p:cNvPr>
            <p:cNvSpPr/>
            <p:nvPr/>
          </p:nvSpPr>
          <p:spPr>
            <a:xfrm>
              <a:off x="7117251" y="5544809"/>
              <a:ext cx="878986" cy="905099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045374" y="6000317"/>
              <a:ext cx="1675441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 G B  </a:t>
              </a:r>
              <a:r>
                <a:rPr lang="en-US" altLang="ko-KR" sz="1401" dirty="0">
                  <a:latin typeface="Noto Sans KR Light" panose="020B0200000000000000" pitchFamily="50" charset="-127"/>
                  <a:ea typeface="Noto Sans KR Light" panose="020B0200000000000000" pitchFamily="50" charset="-127"/>
                  <a:cs typeface="Pretendard Medium" panose="02000603000000020004" pitchFamily="50" charset="-127"/>
                </a:rPr>
                <a:t>102 102 102</a:t>
              </a:r>
              <a:endParaRPr lang="ko-KR" altLang="en-US" sz="140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697257" y="5548540"/>
            <a:ext cx="2609996" cy="905099"/>
            <a:chOff x="9697255" y="5548536"/>
            <a:chExt cx="2609997" cy="905099"/>
          </a:xfrm>
        </p:grpSpPr>
        <p:sp>
          <p:nvSpPr>
            <p:cNvPr id="86" name="Google Shape;378;p12">
              <a:extLst>
                <a:ext uri="{FF2B5EF4-FFF2-40B4-BE49-F238E27FC236}">
                  <a16:creationId xmlns:a16="http://schemas.microsoft.com/office/drawing/2014/main" id="{809C3831-9608-44D4-80AB-05F646906F14}"/>
                </a:ext>
              </a:extLst>
            </p:cNvPr>
            <p:cNvSpPr txBox="1"/>
            <p:nvPr/>
          </p:nvSpPr>
          <p:spPr>
            <a:xfrm>
              <a:off x="10631812" y="5616083"/>
              <a:ext cx="1607680" cy="400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7" tIns="45701" rIns="91427" bIns="45701" anchor="t" anchorCtr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  <a:sym typeface="Malgun Gothic"/>
                </a:rPr>
                <a:t>#999999</a:t>
              </a: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CF5517C4-4D65-43F8-AF7F-256ED1243020}"/>
                </a:ext>
              </a:extLst>
            </p:cNvPr>
            <p:cNvSpPr/>
            <p:nvPr/>
          </p:nvSpPr>
          <p:spPr>
            <a:xfrm>
              <a:off x="9697255" y="5548536"/>
              <a:ext cx="878986" cy="905099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631812" y="6007771"/>
              <a:ext cx="1675440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 G B  </a:t>
              </a:r>
              <a:r>
                <a:rPr lang="en-US" altLang="ko-KR" sz="1401" dirty="0">
                  <a:latin typeface="Noto Sans KR Light" panose="020B0200000000000000" pitchFamily="50" charset="-127"/>
                  <a:ea typeface="Noto Sans KR Light" panose="020B0200000000000000" pitchFamily="50" charset="-127"/>
                  <a:cs typeface="Pretendard Medium" panose="02000603000000020004" pitchFamily="50" charset="-127"/>
                </a:rPr>
                <a:t>153 153 153</a:t>
              </a:r>
              <a:endParaRPr lang="ko-KR" altLang="en-US" sz="140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87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도넛 100"/>
          <p:cNvSpPr/>
          <p:nvPr/>
        </p:nvSpPr>
        <p:spPr>
          <a:xfrm>
            <a:off x="8362338" y="5335300"/>
            <a:ext cx="3951349" cy="3951349"/>
          </a:xfrm>
          <a:prstGeom prst="donut">
            <a:avLst>
              <a:gd name="adj" fmla="val 16130"/>
            </a:avLst>
          </a:prstGeom>
          <a:solidFill>
            <a:srgbClr val="3366CC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dirty="0">
                <a:solidFill>
                  <a:schemeClr val="tx1"/>
                </a:solidFill>
                <a:latin typeface="Pretendard Medium" panose="02000603000000020004" pitchFamily="50" charset="-127"/>
              </a:rPr>
              <a:t>  </a:t>
            </a:r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102" name="도넛 101"/>
          <p:cNvSpPr/>
          <p:nvPr/>
        </p:nvSpPr>
        <p:spPr>
          <a:xfrm>
            <a:off x="-1129781" y="-986413"/>
            <a:ext cx="3307042" cy="3307042"/>
          </a:xfrm>
          <a:prstGeom prst="donut">
            <a:avLst>
              <a:gd name="adj" fmla="val 16130"/>
            </a:avLst>
          </a:prstGeom>
          <a:solidFill>
            <a:srgbClr val="99CC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D3E4C80-A076-16C5-308B-9CC37E28EE50}"/>
              </a:ext>
            </a:extLst>
          </p:cNvPr>
          <p:cNvSpPr/>
          <p:nvPr/>
        </p:nvSpPr>
        <p:spPr>
          <a:xfrm>
            <a:off x="296167" y="2200760"/>
            <a:ext cx="1703698" cy="443619"/>
          </a:xfrm>
          <a:prstGeom prst="roundRect">
            <a:avLst/>
          </a:prstGeom>
          <a:solidFill>
            <a:srgbClr val="FEB91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rPr>
              <a:t>회사소개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435903F-B86B-4467-9218-7499E6A3BDFD}"/>
              </a:ext>
            </a:extLst>
          </p:cNvPr>
          <p:cNvSpPr/>
          <p:nvPr/>
        </p:nvSpPr>
        <p:spPr>
          <a:xfrm>
            <a:off x="2294814" y="2200757"/>
            <a:ext cx="1703698" cy="443619"/>
          </a:xfrm>
          <a:prstGeom prst="roundRect">
            <a:avLst/>
          </a:prstGeom>
          <a:solidFill>
            <a:srgbClr val="FEB91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rPr>
              <a:t>사업소개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9AA290B-3D86-4D38-F16E-7ED79DC7C168}"/>
              </a:ext>
            </a:extLst>
          </p:cNvPr>
          <p:cNvSpPr/>
          <p:nvPr/>
        </p:nvSpPr>
        <p:spPr>
          <a:xfrm>
            <a:off x="367426" y="2775883"/>
            <a:ext cx="1587557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경영이념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2294813" y="3346445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GS THE FRESH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70" name="그래픽 2">
            <a:extLst>
              <a:ext uri="{FF2B5EF4-FFF2-40B4-BE49-F238E27FC236}">
                <a16:creationId xmlns:a16="http://schemas.microsoft.com/office/drawing/2014/main" id="{4EEDC13F-3D85-4DCA-BEA4-C6B02FFD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5566" y="503167"/>
            <a:ext cx="1247774" cy="361951"/>
          </a:xfrm>
          <a:prstGeom prst="rect">
            <a:avLst/>
          </a:prstGeom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A7D5FB5-CE35-4F13-A8A3-C46421D26D20}"/>
              </a:ext>
            </a:extLst>
          </p:cNvPr>
          <p:cNvSpPr/>
          <p:nvPr/>
        </p:nvSpPr>
        <p:spPr>
          <a:xfrm>
            <a:off x="9592167" y="1419054"/>
            <a:ext cx="940184" cy="443619"/>
          </a:xfrm>
          <a:prstGeom prst="roundRect">
            <a:avLst/>
          </a:prstGeom>
          <a:solidFill>
            <a:srgbClr val="FEB91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로그인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62BC0896-6CAD-4F6D-B593-AE18850209D0}"/>
              </a:ext>
            </a:extLst>
          </p:cNvPr>
          <p:cNvSpPr/>
          <p:nvPr/>
        </p:nvSpPr>
        <p:spPr>
          <a:xfrm>
            <a:off x="10635174" y="1408445"/>
            <a:ext cx="1076125" cy="443618"/>
          </a:xfrm>
          <a:prstGeom prst="roundRect">
            <a:avLst/>
          </a:prstGeom>
          <a:solidFill>
            <a:srgbClr val="FEB91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회원가입</a:t>
            </a:r>
          </a:p>
        </p:txBody>
      </p:sp>
      <p:grpSp>
        <p:nvGrpSpPr>
          <p:cNvPr id="103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104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 사이트 맵</a:t>
              </a:r>
              <a:r>
                <a:rPr lang="en-US" altLang="ko-KR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_Site Map</a:t>
              </a:r>
              <a:endParaRPr sz="2000" dirty="0">
                <a:solidFill>
                  <a:srgbClr val="3F3F3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05" name="Google Shape;117;p3"/>
            <p:cNvSpPr txBox="1"/>
            <p:nvPr/>
          </p:nvSpPr>
          <p:spPr>
            <a:xfrm>
              <a:off x="7327747" y="1865985"/>
              <a:ext cx="4329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03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06" name="사각형: 둥근 모서리 77">
            <a:extLst>
              <a:ext uri="{FF2B5EF4-FFF2-40B4-BE49-F238E27FC236}">
                <a16:creationId xmlns:a16="http://schemas.microsoft.com/office/drawing/2014/main" id="{4435903F-B86B-4467-9218-7499E6A3BDFD}"/>
              </a:ext>
            </a:extLst>
          </p:cNvPr>
          <p:cNvSpPr/>
          <p:nvPr/>
        </p:nvSpPr>
        <p:spPr>
          <a:xfrm>
            <a:off x="4293462" y="2195060"/>
            <a:ext cx="1703698" cy="443619"/>
          </a:xfrm>
          <a:prstGeom prst="roundRect">
            <a:avLst/>
          </a:prstGeom>
          <a:solidFill>
            <a:srgbClr val="FEB91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rPr>
              <a:t>ESG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7" name="사각형: 둥근 모서리 77">
            <a:extLst>
              <a:ext uri="{FF2B5EF4-FFF2-40B4-BE49-F238E27FC236}">
                <a16:creationId xmlns:a16="http://schemas.microsoft.com/office/drawing/2014/main" id="{4435903F-B86B-4467-9218-7499E6A3BDFD}"/>
              </a:ext>
            </a:extLst>
          </p:cNvPr>
          <p:cNvSpPr/>
          <p:nvPr/>
        </p:nvSpPr>
        <p:spPr>
          <a:xfrm>
            <a:off x="6292111" y="2200755"/>
            <a:ext cx="1703698" cy="443619"/>
          </a:xfrm>
          <a:prstGeom prst="roundRect">
            <a:avLst/>
          </a:prstGeom>
          <a:solidFill>
            <a:srgbClr val="FEB91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rPr>
              <a:t>투자정보</a:t>
            </a:r>
          </a:p>
        </p:txBody>
      </p:sp>
      <p:sp>
        <p:nvSpPr>
          <p:cNvPr id="108" name="사각형: 둥근 모서리 77">
            <a:extLst>
              <a:ext uri="{FF2B5EF4-FFF2-40B4-BE49-F238E27FC236}">
                <a16:creationId xmlns:a16="http://schemas.microsoft.com/office/drawing/2014/main" id="{4435903F-B86B-4467-9218-7499E6A3BDFD}"/>
              </a:ext>
            </a:extLst>
          </p:cNvPr>
          <p:cNvSpPr/>
          <p:nvPr/>
        </p:nvSpPr>
        <p:spPr>
          <a:xfrm>
            <a:off x="8290757" y="2191815"/>
            <a:ext cx="1703698" cy="443619"/>
          </a:xfrm>
          <a:prstGeom prst="roundRect">
            <a:avLst/>
          </a:prstGeom>
          <a:solidFill>
            <a:srgbClr val="FEB91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rPr>
              <a:t>채용절차</a:t>
            </a:r>
          </a:p>
        </p:txBody>
      </p:sp>
      <p:sp>
        <p:nvSpPr>
          <p:cNvPr id="109" name="사각형: 둥근 모서리 77">
            <a:extLst>
              <a:ext uri="{FF2B5EF4-FFF2-40B4-BE49-F238E27FC236}">
                <a16:creationId xmlns:a16="http://schemas.microsoft.com/office/drawing/2014/main" id="{4435903F-B86B-4467-9218-7499E6A3BDFD}"/>
              </a:ext>
            </a:extLst>
          </p:cNvPr>
          <p:cNvSpPr/>
          <p:nvPr/>
        </p:nvSpPr>
        <p:spPr>
          <a:xfrm>
            <a:off x="10289406" y="2200755"/>
            <a:ext cx="1703698" cy="443619"/>
          </a:xfrm>
          <a:prstGeom prst="roundRect">
            <a:avLst/>
          </a:prstGeom>
          <a:solidFill>
            <a:srgbClr val="FEB91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rPr>
              <a:t>미디어</a:t>
            </a:r>
          </a:p>
        </p:txBody>
      </p:sp>
      <p:sp>
        <p:nvSpPr>
          <p:cNvPr id="110" name="사각형: 둥근 모서리 20">
            <a:extLst>
              <a:ext uri="{FF2B5EF4-FFF2-40B4-BE49-F238E27FC236}">
                <a16:creationId xmlns:a16="http://schemas.microsoft.com/office/drawing/2014/main" id="{79AA290B-3D86-4D38-F16E-7ED79DC7C168}"/>
              </a:ext>
            </a:extLst>
          </p:cNvPr>
          <p:cNvSpPr/>
          <p:nvPr/>
        </p:nvSpPr>
        <p:spPr>
          <a:xfrm>
            <a:off x="367426" y="3349596"/>
            <a:ext cx="1587557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CEO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인사말</a:t>
            </a:r>
          </a:p>
        </p:txBody>
      </p:sp>
      <p:sp>
        <p:nvSpPr>
          <p:cNvPr id="111" name="사각형: 둥근 모서리 20">
            <a:extLst>
              <a:ext uri="{FF2B5EF4-FFF2-40B4-BE49-F238E27FC236}">
                <a16:creationId xmlns:a16="http://schemas.microsoft.com/office/drawing/2014/main" id="{79AA290B-3D86-4D38-F16E-7ED79DC7C168}"/>
              </a:ext>
            </a:extLst>
          </p:cNvPr>
          <p:cNvSpPr/>
          <p:nvPr/>
        </p:nvSpPr>
        <p:spPr>
          <a:xfrm>
            <a:off x="367426" y="3923310"/>
            <a:ext cx="1587557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기업연혁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2" name="사각형: 둥근 모서리 20">
            <a:extLst>
              <a:ext uri="{FF2B5EF4-FFF2-40B4-BE49-F238E27FC236}">
                <a16:creationId xmlns:a16="http://schemas.microsoft.com/office/drawing/2014/main" id="{79AA290B-3D86-4D38-F16E-7ED79DC7C168}"/>
              </a:ext>
            </a:extLst>
          </p:cNvPr>
          <p:cNvSpPr/>
          <p:nvPr/>
        </p:nvSpPr>
        <p:spPr>
          <a:xfrm>
            <a:off x="367426" y="4494176"/>
            <a:ext cx="1587557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오시는길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3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2287380" y="3917007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GS SHOP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9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2287378" y="4487532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GS Pay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0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2294813" y="2775883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GS25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1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4293462" y="2775883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ESG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전략</a:t>
            </a:r>
          </a:p>
        </p:txBody>
      </p:sp>
      <p:sp>
        <p:nvSpPr>
          <p:cNvPr id="122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4292322" y="3346445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E(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환경경영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)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3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4292322" y="3912191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S(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사회책임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)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4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4289563" y="4499161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G(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기업지배구조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)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5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6286302" y="2775883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재무현황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6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6282382" y="3348428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정책 제도 정보</a:t>
            </a:r>
          </a:p>
        </p:txBody>
      </p:sp>
      <p:sp>
        <p:nvSpPr>
          <p:cNvPr id="127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8279141" y="2775883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인재상</a:t>
            </a:r>
          </a:p>
        </p:txBody>
      </p:sp>
      <p:sp>
        <p:nvSpPr>
          <p:cNvPr id="128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8284870" y="3348428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채용절차</a:t>
            </a:r>
          </a:p>
        </p:txBody>
      </p:sp>
      <p:sp>
        <p:nvSpPr>
          <p:cNvPr id="129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8279141" y="3934970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채용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FAQ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0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10290617" y="2771258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공지사항</a:t>
            </a:r>
          </a:p>
        </p:txBody>
      </p:sp>
      <p:sp>
        <p:nvSpPr>
          <p:cNvPr id="131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10289406" y="3345485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뉴스룸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2" name="사각형: 둥근 모서리 48">
            <a:extLst>
              <a:ext uri="{FF2B5EF4-FFF2-40B4-BE49-F238E27FC236}">
                <a16:creationId xmlns:a16="http://schemas.microsoft.com/office/drawing/2014/main" id="{9821A3C4-25AD-42B1-6B53-AC81382FB1C5}"/>
              </a:ext>
            </a:extLst>
          </p:cNvPr>
          <p:cNvSpPr/>
          <p:nvPr/>
        </p:nvSpPr>
        <p:spPr>
          <a:xfrm>
            <a:off x="10290617" y="3881605"/>
            <a:ext cx="1703698" cy="443619"/>
          </a:xfrm>
          <a:prstGeom prst="roundRect">
            <a:avLst/>
          </a:prstGeom>
          <a:solidFill>
            <a:srgbClr val="EBEB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ExtraBold" panose="02000903000000020004" pitchFamily="50" charset="-127"/>
              </a:rPr>
              <a:t>보도자료</a:t>
            </a:r>
          </a:p>
        </p:txBody>
      </p:sp>
    </p:spTree>
    <p:extLst>
      <p:ext uri="{BB962C8B-B14F-4D97-AF65-F5344CB8AC3E}">
        <p14:creationId xmlns:p14="http://schemas.microsoft.com/office/powerpoint/2010/main" val="2645021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15E8DB6-450B-4F0B-BF94-A2A8486E9053}"/>
              </a:ext>
            </a:extLst>
          </p:cNvPr>
          <p:cNvGrpSpPr/>
          <p:nvPr/>
        </p:nvGrpSpPr>
        <p:grpSpPr>
          <a:xfrm>
            <a:off x="277646" y="1609588"/>
            <a:ext cx="379494" cy="394007"/>
            <a:chOff x="496048" y="1228537"/>
            <a:chExt cx="379494" cy="39400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2DC97F0-7671-43D2-901D-7953053E2152}"/>
                </a:ext>
              </a:extLst>
            </p:cNvPr>
            <p:cNvSpPr/>
            <p:nvPr/>
          </p:nvSpPr>
          <p:spPr>
            <a:xfrm>
              <a:off x="496048" y="1228537"/>
              <a:ext cx="379494" cy="3794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Roboto" panose="02000000000000000000" pitchFamily="2" charset="0"/>
              </a:endParaRPr>
            </a:p>
          </p:txBody>
        </p:sp>
        <p:sp>
          <p:nvSpPr>
            <p:cNvPr id="45" name="Google Shape;117;p3">
              <a:extLst>
                <a:ext uri="{FF2B5EF4-FFF2-40B4-BE49-F238E27FC236}">
                  <a16:creationId xmlns:a16="http://schemas.microsoft.com/office/drawing/2014/main" id="{309E83C6-A953-4454-920F-57B67E131328}"/>
                </a:ext>
              </a:extLst>
            </p:cNvPr>
            <p:cNvSpPr txBox="1"/>
            <p:nvPr/>
          </p:nvSpPr>
          <p:spPr>
            <a:xfrm>
              <a:off x="545253" y="1243051"/>
              <a:ext cx="310111" cy="379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Pretendard ExtraBold" panose="02000903000000020004" pitchFamily="50" charset="-127"/>
                </a:rPr>
                <a:t>A</a:t>
              </a:r>
              <a:endParaRPr sz="14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991FA0-83F2-4F9D-BA7F-5D4DA2450206}"/>
              </a:ext>
            </a:extLst>
          </p:cNvPr>
          <p:cNvGrpSpPr/>
          <p:nvPr/>
        </p:nvGrpSpPr>
        <p:grpSpPr>
          <a:xfrm>
            <a:off x="239846" y="3900362"/>
            <a:ext cx="379494" cy="410219"/>
            <a:chOff x="504575" y="3462590"/>
            <a:chExt cx="379494" cy="41021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B2D3F3-0101-42D8-8B97-38641103338C}"/>
                </a:ext>
              </a:extLst>
            </p:cNvPr>
            <p:cNvSpPr/>
            <p:nvPr/>
          </p:nvSpPr>
          <p:spPr>
            <a:xfrm>
              <a:off x="504575" y="3462590"/>
              <a:ext cx="379494" cy="3794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51" name="Google Shape;117;p3">
              <a:extLst>
                <a:ext uri="{FF2B5EF4-FFF2-40B4-BE49-F238E27FC236}">
                  <a16:creationId xmlns:a16="http://schemas.microsoft.com/office/drawing/2014/main" id="{166A68E8-067F-4FB9-B724-3480537FA5F9}"/>
                </a:ext>
              </a:extLst>
            </p:cNvPr>
            <p:cNvSpPr txBox="1"/>
            <p:nvPr/>
          </p:nvSpPr>
          <p:spPr>
            <a:xfrm>
              <a:off x="571364" y="3493315"/>
              <a:ext cx="310111" cy="379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Pretendard ExtraBold" panose="02000903000000020004" pitchFamily="50" charset="-127"/>
                </a:rPr>
                <a:t>B</a:t>
              </a:r>
              <a:endParaRPr sz="14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F8B8BB6-C280-4EF1-B22D-51C35C054F72}"/>
              </a:ext>
            </a:extLst>
          </p:cNvPr>
          <p:cNvGrpSpPr/>
          <p:nvPr/>
        </p:nvGrpSpPr>
        <p:grpSpPr>
          <a:xfrm>
            <a:off x="5592699" y="1251037"/>
            <a:ext cx="379494" cy="379494"/>
            <a:chOff x="496048" y="1228537"/>
            <a:chExt cx="379494" cy="37949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5DE2D3E-66D1-4371-8020-D4FF56AB1E9E}"/>
                </a:ext>
              </a:extLst>
            </p:cNvPr>
            <p:cNvSpPr/>
            <p:nvPr/>
          </p:nvSpPr>
          <p:spPr>
            <a:xfrm>
              <a:off x="496048" y="1228537"/>
              <a:ext cx="379494" cy="3794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32" name="Google Shape;117;p3">
              <a:extLst>
                <a:ext uri="{FF2B5EF4-FFF2-40B4-BE49-F238E27FC236}">
                  <a16:creationId xmlns:a16="http://schemas.microsoft.com/office/drawing/2014/main" id="{1BD1910A-D1B4-43E1-B2CA-8BB8B409BA4B}"/>
                </a:ext>
              </a:extLst>
            </p:cNvPr>
            <p:cNvSpPr txBox="1"/>
            <p:nvPr/>
          </p:nvSpPr>
          <p:spPr>
            <a:xfrm>
              <a:off x="530739" y="1228537"/>
              <a:ext cx="310111" cy="379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Pretendard ExtraBold" panose="02000903000000020004" pitchFamily="50" charset="-127"/>
                </a:rPr>
                <a:t>A</a:t>
              </a:r>
              <a:endPara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CDA1CF8-EA1E-4C33-94CC-932D1079C4D9}"/>
              </a:ext>
            </a:extLst>
          </p:cNvPr>
          <p:cNvGrpSpPr/>
          <p:nvPr/>
        </p:nvGrpSpPr>
        <p:grpSpPr>
          <a:xfrm>
            <a:off x="5575115" y="3709572"/>
            <a:ext cx="379494" cy="395705"/>
            <a:chOff x="504575" y="3462590"/>
            <a:chExt cx="379494" cy="39570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F1C20F5-8B50-44FD-89A6-773146C37FF9}"/>
                </a:ext>
              </a:extLst>
            </p:cNvPr>
            <p:cNvSpPr/>
            <p:nvPr/>
          </p:nvSpPr>
          <p:spPr>
            <a:xfrm>
              <a:off x="504575" y="3462590"/>
              <a:ext cx="379494" cy="3794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35" name="Google Shape;117;p3">
              <a:extLst>
                <a:ext uri="{FF2B5EF4-FFF2-40B4-BE49-F238E27FC236}">
                  <a16:creationId xmlns:a16="http://schemas.microsoft.com/office/drawing/2014/main" id="{7991D97A-CB91-4B02-8E76-7000DB097695}"/>
                </a:ext>
              </a:extLst>
            </p:cNvPr>
            <p:cNvSpPr txBox="1"/>
            <p:nvPr/>
          </p:nvSpPr>
          <p:spPr>
            <a:xfrm>
              <a:off x="556850" y="3478801"/>
              <a:ext cx="310111" cy="379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Pretendard ExtraBold" panose="02000903000000020004" pitchFamily="50" charset="-127"/>
                </a:rPr>
                <a:t>B</a:t>
              </a:r>
              <a:endParaRPr sz="14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28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29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 페이퍼 </a:t>
              </a:r>
              <a:r>
                <a:rPr lang="ko-KR" altLang="en-US" sz="2000" dirty="0" err="1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프로토타입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</a:t>
              </a:r>
              <a:r>
                <a:rPr lang="en-US" altLang="ko-KR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: 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레이아웃</a:t>
              </a:r>
              <a:endParaRPr sz="2000" dirty="0">
                <a:solidFill>
                  <a:srgbClr val="3F3F3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0" name="Google Shape;117;p3"/>
            <p:cNvSpPr txBox="1"/>
            <p:nvPr/>
          </p:nvSpPr>
          <p:spPr>
            <a:xfrm>
              <a:off x="7327747" y="1865985"/>
              <a:ext cx="4329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04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169257" y="1615754"/>
            <a:ext cx="3817947" cy="1790360"/>
            <a:chOff x="1340779" y="1486112"/>
            <a:chExt cx="3817949" cy="179035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090" y="1500888"/>
              <a:ext cx="3807638" cy="1775583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340779" y="1486112"/>
              <a:ext cx="3817949" cy="179035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02200" y="3877776"/>
            <a:ext cx="3807639" cy="1748937"/>
            <a:chOff x="1340780" y="3597593"/>
            <a:chExt cx="3807639" cy="17489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80" y="3597593"/>
              <a:ext cx="3807638" cy="174893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1351091" y="3620183"/>
              <a:ext cx="3797328" cy="172634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269811" y="3745167"/>
            <a:ext cx="5506770" cy="1911194"/>
            <a:chOff x="6296024" y="3320093"/>
            <a:chExt cx="5506770" cy="191119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025" y="3320093"/>
              <a:ext cx="5506769" cy="1911192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6296024" y="3320093"/>
              <a:ext cx="5506770" cy="191119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304508" y="1252849"/>
            <a:ext cx="5506768" cy="1749177"/>
            <a:chOff x="6607476" y="741548"/>
            <a:chExt cx="5506768" cy="174917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476" y="741548"/>
              <a:ext cx="5506768" cy="1732966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6624820" y="753187"/>
              <a:ext cx="5489424" cy="173753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</p:grpSp>
      <p:sp>
        <p:nvSpPr>
          <p:cNvPr id="42" name="도넛 41"/>
          <p:cNvSpPr/>
          <p:nvPr/>
        </p:nvSpPr>
        <p:spPr>
          <a:xfrm>
            <a:off x="32226" y="3690445"/>
            <a:ext cx="797247" cy="797247"/>
          </a:xfrm>
          <a:prstGeom prst="donut">
            <a:avLst>
              <a:gd name="adj" fmla="val 16130"/>
            </a:avLst>
          </a:prstGeom>
          <a:solidFill>
            <a:srgbClr val="3366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dirty="0">
                <a:solidFill>
                  <a:schemeClr val="tx1"/>
                </a:solidFill>
                <a:latin typeface="Pretendard Medium" panose="02000603000000020004" pitchFamily="50" charset="-127"/>
              </a:rPr>
              <a:t>  </a:t>
            </a:r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43" name="도넛 42"/>
          <p:cNvSpPr/>
          <p:nvPr/>
        </p:nvSpPr>
        <p:spPr>
          <a:xfrm>
            <a:off x="5366237" y="3497776"/>
            <a:ext cx="797247" cy="797247"/>
          </a:xfrm>
          <a:prstGeom prst="donut">
            <a:avLst>
              <a:gd name="adj" fmla="val 16130"/>
            </a:avLst>
          </a:prstGeom>
          <a:solidFill>
            <a:srgbClr val="3366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dirty="0">
                <a:solidFill>
                  <a:schemeClr val="tx1"/>
                </a:solidFill>
                <a:latin typeface="Pretendard Medium" panose="02000603000000020004" pitchFamily="50" charset="-127"/>
              </a:rPr>
              <a:t>  </a:t>
            </a:r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12510" y="6119324"/>
            <a:ext cx="3798000" cy="399600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Header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124196" y="6119324"/>
            <a:ext cx="3798000" cy="399600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Footer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45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13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 페이퍼 </a:t>
              </a:r>
              <a:r>
                <a:rPr lang="ko-KR" altLang="en-US" sz="2000" dirty="0" err="1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프로토타입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</a:t>
              </a:r>
              <a:r>
                <a:rPr lang="en-US" altLang="ko-KR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: 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레이아웃</a:t>
              </a:r>
              <a:endParaRPr sz="2000" dirty="0">
                <a:solidFill>
                  <a:srgbClr val="3F3F3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7" name="Google Shape;117;p3"/>
            <p:cNvSpPr txBox="1"/>
            <p:nvPr/>
          </p:nvSpPr>
          <p:spPr>
            <a:xfrm>
              <a:off x="7327747" y="1865985"/>
              <a:ext cx="4329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04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97491" y="1473415"/>
            <a:ext cx="3796377" cy="4273582"/>
            <a:chOff x="835807" y="1314418"/>
            <a:chExt cx="3009600" cy="3387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07" y="1314418"/>
              <a:ext cx="3009374" cy="130178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08" y="2616201"/>
              <a:ext cx="3009374" cy="99400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07" y="3610205"/>
              <a:ext cx="3009600" cy="109212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4379957" y="1943308"/>
            <a:ext cx="3798000" cy="4627418"/>
            <a:chOff x="4451777" y="2364223"/>
            <a:chExt cx="3009600" cy="38646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1777" y="2364223"/>
              <a:ext cx="3009600" cy="149796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1777" y="3862183"/>
              <a:ext cx="3009600" cy="86868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1777" y="4730863"/>
              <a:ext cx="3009600" cy="149796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458202" y="1943309"/>
            <a:ext cx="37338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9" indent="-285759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Visual section </a:t>
            </a:r>
          </a:p>
          <a:p>
            <a:pPr marL="285759" indent="-285759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 1 :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회사소개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 2 : ESG</a:t>
            </a:r>
          </a:p>
          <a:p>
            <a:pPr marL="285759" indent="-285759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 3 :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기업소개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 4 :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공지사항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9" indent="-285759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Section 5 :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채용안내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78957" y="966093"/>
            <a:ext cx="3798000" cy="399600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68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13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 페이퍼 </a:t>
              </a:r>
              <a:r>
                <a:rPr lang="ko-KR" altLang="en-US" sz="2000" dirty="0" err="1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프로토타입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</a:t>
              </a:r>
              <a:r>
                <a:rPr lang="en-US" altLang="ko-KR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: 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레이아웃</a:t>
              </a:r>
              <a:endParaRPr sz="2000" dirty="0">
                <a:solidFill>
                  <a:srgbClr val="3F3F3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7" name="Google Shape;117;p3"/>
            <p:cNvSpPr txBox="1"/>
            <p:nvPr/>
          </p:nvSpPr>
          <p:spPr>
            <a:xfrm>
              <a:off x="7327747" y="1865985"/>
              <a:ext cx="4329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04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3666258" y="1360127"/>
            <a:ext cx="3815475" cy="399600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Index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" y="2331781"/>
            <a:ext cx="3300000" cy="39599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34" y="2331781"/>
            <a:ext cx="4366917" cy="39599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58" y="2331781"/>
            <a:ext cx="3815475" cy="39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14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13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 페이퍼 </a:t>
              </a:r>
              <a:r>
                <a:rPr lang="ko-KR" altLang="en-US" sz="2000" dirty="0" err="1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프로토타입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</a:t>
              </a:r>
              <a:r>
                <a:rPr lang="en-US" altLang="ko-KR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: 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레이아웃</a:t>
              </a:r>
              <a:endParaRPr sz="2000" dirty="0">
                <a:solidFill>
                  <a:srgbClr val="3F3F3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7" name="Google Shape;117;p3"/>
            <p:cNvSpPr txBox="1"/>
            <p:nvPr/>
          </p:nvSpPr>
          <p:spPr>
            <a:xfrm>
              <a:off x="7327747" y="1865985"/>
              <a:ext cx="4329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04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3666258" y="1360127"/>
            <a:ext cx="3815475" cy="399600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Index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" y="2331781"/>
            <a:ext cx="3300000" cy="39599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34" y="2331781"/>
            <a:ext cx="4366917" cy="39599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58" y="2331781"/>
            <a:ext cx="3815475" cy="39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46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1" y="1002084"/>
            <a:ext cx="12192001" cy="5855918"/>
          </a:xfrm>
          <a:prstGeom prst="rect">
            <a:avLst/>
          </a:prstGeom>
          <a:solidFill>
            <a:srgbClr val="EDF2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latin typeface="Pretendard Medium" panose="02000603000000020004" pitchFamily="50" charset="-127"/>
            </a:endParaRPr>
          </a:p>
        </p:txBody>
      </p:sp>
      <p:grpSp>
        <p:nvGrpSpPr>
          <p:cNvPr id="10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13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 </a:t>
              </a:r>
              <a:r>
                <a:rPr lang="ko-KR" altLang="en-US" sz="2000" dirty="0" err="1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네이밍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레이아웃</a:t>
              </a:r>
              <a:endParaRPr sz="2000" dirty="0">
                <a:solidFill>
                  <a:srgbClr val="3F3F3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7" name="Google Shape;117;p3"/>
            <p:cNvSpPr txBox="1"/>
            <p:nvPr/>
          </p:nvSpPr>
          <p:spPr>
            <a:xfrm>
              <a:off x="7327747" y="1865985"/>
              <a:ext cx="4329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05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365" y="1174315"/>
            <a:ext cx="6350000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7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94;p2">
            <a:extLst>
              <a:ext uri="{FF2B5EF4-FFF2-40B4-BE49-F238E27FC236}">
                <a16:creationId xmlns:a16="http://schemas.microsoft.com/office/drawing/2014/main" id="{B705301D-2BD1-404C-B2A9-22F3437F9FC7}"/>
              </a:ext>
            </a:extLst>
          </p:cNvPr>
          <p:cNvSpPr/>
          <p:nvPr/>
        </p:nvSpPr>
        <p:spPr>
          <a:xfrm>
            <a:off x="4" y="5"/>
            <a:ext cx="8821273" cy="6858000"/>
          </a:xfrm>
          <a:prstGeom prst="rect">
            <a:avLst/>
          </a:prstGeom>
          <a:gradFill flip="none" rotWithShape="1">
            <a:gsLst>
              <a:gs pos="74000">
                <a:srgbClr val="5AA7FD"/>
              </a:gs>
              <a:gs pos="37000">
                <a:srgbClr val="AFD3FD"/>
              </a:gs>
              <a:gs pos="0">
                <a:schemeClr val="bg1"/>
              </a:gs>
              <a:gs pos="100000">
                <a:srgbClr val="037AFE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94;p2">
            <a:extLst>
              <a:ext uri="{FF2B5EF4-FFF2-40B4-BE49-F238E27FC236}">
                <a16:creationId xmlns:a16="http://schemas.microsoft.com/office/drawing/2014/main" id="{5B43D06D-B29F-4614-B915-E2BFA51F8DE2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prstGeom prst="rect">
            <a:avLst/>
          </a:prstGeom>
          <a:solidFill>
            <a:srgbClr val="F4F4F4">
              <a:alpha val="40000"/>
            </a:srgbClr>
          </a:soli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D719A-7112-473F-BD3D-7CE81E5A32B0}"/>
              </a:ext>
            </a:extLst>
          </p:cNvPr>
          <p:cNvSpPr txBox="1"/>
          <p:nvPr/>
        </p:nvSpPr>
        <p:spPr>
          <a:xfrm>
            <a:off x="7496418" y="280950"/>
            <a:ext cx="4677774" cy="634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Roboto" panose="02000000000000000000" pitchFamily="2" charset="0"/>
                <a:ea typeface="Roboto" panose="02000000000000000000" pitchFamily="2" charset="0"/>
                <a:cs typeface="Pretendard Medium" panose="02000603000000020004" pitchFamily="50" charset="-127"/>
              </a:rPr>
              <a:t>Header</a:t>
            </a: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sz="1401" dirty="0" err="1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이용한 </a:t>
            </a: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GNB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메뉴</a:t>
            </a: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Dropdown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효과 적용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사이트의 </a:t>
            </a:r>
            <a:r>
              <a:rPr lang="ko-KR" altLang="en-US" sz="1401" dirty="0" err="1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전체메뉴가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한 눈에 보여지도록</a:t>
            </a: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사용자의 편의성을  고려하여 설계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Roboto" panose="02000000000000000000" pitchFamily="2" charset="0"/>
                <a:ea typeface="Roboto" panose="02000000000000000000" pitchFamily="2" charset="0"/>
                <a:cs typeface="Pretendard Medium" panose="02000603000000020004" pitchFamily="50" charset="-127"/>
              </a:rPr>
              <a:t>Main visual</a:t>
            </a: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친근하고 </a:t>
            </a:r>
            <a:r>
              <a:rPr lang="ko-KR" altLang="en-US" sz="1401" dirty="0" err="1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친황경적인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기업의 이미지 강조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sz="1401" dirty="0" err="1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</a:t>
            </a: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이용하여 동적으로 구현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회사소개</a:t>
            </a:r>
            <a:endParaRPr lang="en-US" altLang="ko-KR" sz="1401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GS</a:t>
            </a:r>
            <a:r>
              <a:rPr lang="ko-KR" altLang="en-US" sz="1401" dirty="0" err="1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리테일만이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추구하는 핵심분야를 첫번쨰로 노출하여 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경영이념 및 가치체계 소개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800" b="1" dirty="0">
                <a:latin typeface="Roboto" panose="02000000000000000000" pitchFamily="2" charset="0"/>
                <a:ea typeface="Roboto" panose="02000000000000000000" pitchFamily="2" charset="0"/>
                <a:cs typeface="Pretendard Medium" panose="02000603000000020004" pitchFamily="50" charset="-127"/>
              </a:rPr>
              <a:t>ESG</a:t>
            </a: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기업이 추구하는 경영활동의 방향을 제시하는 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기업의 신조 및 철학 소개</a:t>
            </a:r>
            <a:endParaRPr lang="en-US" altLang="ko-KR" sz="1800" b="1" dirty="0">
              <a:latin typeface="Roboto" panose="02000000000000000000" pitchFamily="2" charset="0"/>
              <a:ea typeface="Roboto" panose="02000000000000000000" pitchFamily="2" charset="0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539B00-00B5-4157-A095-9A1B6AFB0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25" y="1151490"/>
            <a:ext cx="4235294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타원 23"/>
          <p:cNvSpPr/>
          <p:nvPr/>
        </p:nvSpPr>
        <p:spPr>
          <a:xfrm>
            <a:off x="877322" y="864062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1</a:t>
            </a:r>
            <a:endParaRPr lang="ko-KR" altLang="en-US" sz="2400" dirty="0">
              <a:latin typeface="Pretendard Medium" panose="0200060300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64836" y="1741775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2</a:t>
            </a:r>
            <a:endParaRPr lang="ko-KR" altLang="en-US" sz="1401" dirty="0">
              <a:latin typeface="Pretendard Medium" panose="0200060300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52349" y="3613943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3</a:t>
            </a:r>
            <a:endParaRPr lang="ko-KR" altLang="en-US" sz="2400" dirty="0">
              <a:latin typeface="Pretendard Medium" panose="0200060300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62356" y="4956164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4</a:t>
            </a:r>
            <a:endParaRPr lang="ko-KR" altLang="en-US" sz="2400" dirty="0">
              <a:latin typeface="Pretendard Medium" panose="02000603000000020004" pitchFamily="50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6939836" y="242530"/>
            <a:ext cx="469751" cy="5698893"/>
            <a:chOff x="6939836" y="329613"/>
            <a:chExt cx="469751" cy="5698894"/>
          </a:xfrm>
        </p:grpSpPr>
        <p:sp>
          <p:nvSpPr>
            <p:cNvPr id="73" name="타원 72"/>
            <p:cNvSpPr/>
            <p:nvPr/>
          </p:nvSpPr>
          <p:spPr>
            <a:xfrm>
              <a:off x="6941587" y="329613"/>
              <a:ext cx="468000" cy="468000"/>
            </a:xfrm>
            <a:prstGeom prst="ellipse">
              <a:avLst/>
            </a:prstGeom>
            <a:solidFill>
              <a:srgbClr val="037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Pretendard Medium" panose="02000603000000020004" pitchFamily="50" charset="-127"/>
                </a:rPr>
                <a:t>1</a:t>
              </a:r>
              <a:endParaRPr lang="ko-KR" altLang="en-US" sz="2400" dirty="0">
                <a:latin typeface="Pretendard Medium" panose="02000603000000020004" pitchFamily="50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6939836" y="2264989"/>
              <a:ext cx="468000" cy="468000"/>
            </a:xfrm>
            <a:prstGeom prst="ellipse">
              <a:avLst/>
            </a:prstGeom>
            <a:solidFill>
              <a:srgbClr val="037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Pretendard Medium" panose="02000603000000020004" pitchFamily="50" charset="-127"/>
                </a:rPr>
                <a:t>2</a:t>
              </a:r>
              <a:endParaRPr lang="ko-KR" altLang="en-US" sz="2400" dirty="0">
                <a:latin typeface="Pretendard Medium" panose="02000603000000020004" pitchFamily="50" charset="-127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6939836" y="3964606"/>
              <a:ext cx="468000" cy="468000"/>
            </a:xfrm>
            <a:prstGeom prst="ellipse">
              <a:avLst/>
            </a:prstGeom>
            <a:solidFill>
              <a:srgbClr val="037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Pretendard Medium" panose="02000603000000020004" pitchFamily="50" charset="-127"/>
                </a:rPr>
                <a:t>3</a:t>
              </a:r>
              <a:endParaRPr lang="ko-KR" altLang="en-US" sz="2400" dirty="0">
                <a:latin typeface="Pretendard Medium" panose="02000603000000020004" pitchFamily="50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6939836" y="5560507"/>
              <a:ext cx="468000" cy="468000"/>
            </a:xfrm>
            <a:prstGeom prst="ellipse">
              <a:avLst/>
            </a:prstGeom>
            <a:solidFill>
              <a:srgbClr val="037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Pretendard Medium" panose="02000603000000020004" pitchFamily="50" charset="-127"/>
                </a:rPr>
                <a:t>4</a:t>
              </a:r>
              <a:endParaRPr lang="ko-KR" altLang="en-US" sz="2400" dirty="0">
                <a:latin typeface="Pretendard Medium" panose="02000603000000020004" pitchFamily="50" charset="-127"/>
              </a:endParaRPr>
            </a:p>
          </p:txBody>
        </p:sp>
      </p:grpSp>
      <p:sp>
        <p:nvSpPr>
          <p:cNvPr id="85" name="Google Shape;116;p3"/>
          <p:cNvSpPr txBox="1"/>
          <p:nvPr/>
        </p:nvSpPr>
        <p:spPr>
          <a:xfrm>
            <a:off x="552753" y="242387"/>
            <a:ext cx="5122333" cy="3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3F3F3F"/>
              </a:buClr>
              <a:buSzPts val="2000"/>
            </a:pPr>
            <a:r>
              <a:rPr lang="ko-KR" altLang="en-US" sz="2000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 </a:t>
            </a:r>
            <a:r>
              <a:rPr lang="en-US" altLang="ko-KR" sz="2000" b="1" dirty="0">
                <a:solidFill>
                  <a:srgbClr val="107AB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GS</a:t>
            </a:r>
            <a:r>
              <a:rPr lang="en-US" altLang="ko-KR" sz="2000" b="1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리테일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 인덱스 페이지 디자인 시안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(1)</a:t>
            </a:r>
            <a:endParaRPr sz="2000" dirty="0">
              <a:solidFill>
                <a:srgbClr val="3F3F3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490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4;p2">
            <a:extLst>
              <a:ext uri="{FF2B5EF4-FFF2-40B4-BE49-F238E27FC236}">
                <a16:creationId xmlns:a16="http://schemas.microsoft.com/office/drawing/2014/main" id="{615F4889-9F92-4369-9B58-A9FE90B50CA4}"/>
              </a:ext>
            </a:extLst>
          </p:cNvPr>
          <p:cNvSpPr/>
          <p:nvPr/>
        </p:nvSpPr>
        <p:spPr>
          <a:xfrm>
            <a:off x="4" y="5"/>
            <a:ext cx="8821273" cy="6858000"/>
          </a:xfrm>
          <a:prstGeom prst="rect">
            <a:avLst/>
          </a:prstGeom>
          <a:gradFill flip="none" rotWithShape="1">
            <a:gsLst>
              <a:gs pos="74000">
                <a:srgbClr val="5AA7FD"/>
              </a:gs>
              <a:gs pos="37000">
                <a:srgbClr val="AFD3FD"/>
              </a:gs>
              <a:gs pos="0">
                <a:schemeClr val="bg1"/>
              </a:gs>
              <a:gs pos="100000">
                <a:srgbClr val="037AFE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94;p2">
            <a:extLst>
              <a:ext uri="{FF2B5EF4-FFF2-40B4-BE49-F238E27FC236}">
                <a16:creationId xmlns:a16="http://schemas.microsoft.com/office/drawing/2014/main" id="{5B43D06D-B29F-4614-B915-E2BFA51F8DE2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prstGeom prst="rect">
            <a:avLst/>
          </a:prstGeom>
          <a:solidFill>
            <a:srgbClr val="F4F4F4">
              <a:alpha val="40000"/>
            </a:srgbClr>
          </a:soli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D719A-7112-473F-BD3D-7CE81E5A32B0}"/>
              </a:ext>
            </a:extLst>
          </p:cNvPr>
          <p:cNvSpPr txBox="1"/>
          <p:nvPr/>
        </p:nvSpPr>
        <p:spPr>
          <a:xfrm>
            <a:off x="7496418" y="2327425"/>
            <a:ext cx="467777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Roboto" panose="02000000000000000000" pitchFamily="2" charset="0"/>
                <a:ea typeface="Roboto" panose="02000000000000000000" pitchFamily="2" charset="0"/>
                <a:cs typeface="Pretendard Medium" panose="02000603000000020004" pitchFamily="50" charset="-127"/>
              </a:rPr>
              <a:t>Content</a:t>
            </a: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기업의 다양한 브랜드들의 정체성을 드러낼 수 있는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이미지와 </a:t>
            </a:r>
            <a:r>
              <a:rPr lang="ko-KR" altLang="en-US" sz="1401" dirty="0" err="1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브랜드별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고유의 색상을 사용하여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눈에 구성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브랜드의 구역 전체를 </a:t>
            </a: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hover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사용으로 웹 접근성과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편의성을 한 번에 잡음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Google Shape;116;p3"/>
          <p:cNvSpPr txBox="1"/>
          <p:nvPr/>
        </p:nvSpPr>
        <p:spPr>
          <a:xfrm>
            <a:off x="552753" y="242387"/>
            <a:ext cx="5122333" cy="3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3F3F3F"/>
              </a:buClr>
              <a:buSzPts val="2000"/>
            </a:pPr>
            <a:r>
              <a:rPr lang="ko-KR" altLang="en-US" sz="2000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 </a:t>
            </a:r>
            <a:r>
              <a:rPr lang="en-US" altLang="ko-KR" sz="2000" b="1" dirty="0">
                <a:solidFill>
                  <a:srgbClr val="107AB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GS</a:t>
            </a:r>
            <a:r>
              <a:rPr lang="en-US" altLang="ko-KR" sz="2000" b="1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리테일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 인덱스 페이지 디자인 시안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(2)</a:t>
            </a:r>
            <a:endParaRPr sz="2000" dirty="0">
              <a:solidFill>
                <a:srgbClr val="3F3F3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934102" y="2278918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5</a:t>
            </a:r>
            <a:endParaRPr lang="ko-KR" altLang="en-US" sz="2400" dirty="0">
              <a:latin typeface="Pretendard Medium" panose="0200060300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75" y="1138104"/>
            <a:ext cx="3974972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타원 23"/>
          <p:cNvSpPr/>
          <p:nvPr/>
        </p:nvSpPr>
        <p:spPr>
          <a:xfrm>
            <a:off x="654278" y="1016558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5</a:t>
            </a:r>
            <a:endParaRPr lang="ko-KR" altLang="en-US" sz="2400" dirty="0">
              <a:latin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17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4" y="5"/>
            <a:ext cx="8821273" cy="6858000"/>
          </a:xfrm>
          <a:prstGeom prst="rect">
            <a:avLst/>
          </a:prstGeom>
          <a:gradFill flip="none" rotWithShape="1">
            <a:gsLst>
              <a:gs pos="74000">
                <a:srgbClr val="5AA7FD"/>
              </a:gs>
              <a:gs pos="37000">
                <a:srgbClr val="AFD3FD"/>
              </a:gs>
              <a:gs pos="0">
                <a:schemeClr val="bg1"/>
              </a:gs>
              <a:gs pos="100000">
                <a:srgbClr val="037AFE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A041C9-A4CB-9C5A-604B-02E178A13834}"/>
              </a:ext>
            </a:extLst>
          </p:cNvPr>
          <p:cNvGrpSpPr/>
          <p:nvPr/>
        </p:nvGrpSpPr>
        <p:grpSpPr>
          <a:xfrm>
            <a:off x="8367281" y="1935283"/>
            <a:ext cx="3824720" cy="2987436"/>
            <a:chOff x="7157459" y="2053740"/>
            <a:chExt cx="3824720" cy="2987434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7157459" y="2053740"/>
              <a:ext cx="3584597" cy="369332"/>
              <a:chOff x="7242129" y="1867473"/>
              <a:chExt cx="3584597" cy="369332"/>
            </a:xfrm>
          </p:grpSpPr>
          <p:sp>
            <p:nvSpPr>
              <p:cNvPr id="98" name="Google Shape;98;p2"/>
              <p:cNvSpPr txBox="1"/>
              <p:nvPr/>
            </p:nvSpPr>
            <p:spPr>
              <a:xfrm>
                <a:off x="7696129" y="1867473"/>
                <a:ext cx="313059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6" rIns="68575" bIns="34276" anchor="t" anchorCtr="0">
                <a:noAutofit/>
              </a:bodyPr>
              <a:lstStyle/>
              <a:p>
                <a:pPr>
                  <a:buClr>
                    <a:srgbClr val="3F3F3F"/>
                  </a:buClr>
                  <a:buSzPts val="1800"/>
                </a:pPr>
                <a:r>
                  <a:rPr lang="ko-KR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웹 사이트 화면 분석 및 문제점 </a:t>
                </a:r>
                <a:endParaRPr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00703000000020004" pitchFamily="50" charset="-127"/>
                </a:endParaRPr>
              </a:p>
              <a:p>
                <a:pPr>
                  <a:buClr>
                    <a:schemeClr val="dk1"/>
                  </a:buClr>
                  <a:buSzPts val="1800"/>
                </a:pPr>
                <a:endParaRPr sz="18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99" name="Google Shape;99;p2"/>
              <p:cNvSpPr txBox="1"/>
              <p:nvPr/>
            </p:nvSpPr>
            <p:spPr>
              <a:xfrm>
                <a:off x="7242129" y="1867473"/>
                <a:ext cx="454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6" rIns="68575" bIns="34276" anchor="t" anchorCtr="0">
                <a:noAutofit/>
              </a:bodyPr>
              <a:lstStyle/>
              <a:p>
                <a:pPr>
                  <a:buClr>
                    <a:srgbClr val="D3BDAD"/>
                  </a:buClr>
                  <a:buSzPts val="1800"/>
                </a:pPr>
                <a:r>
                  <a:rPr lang="en-US" altLang="ko-K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ExtraBold" panose="02000903000000020004" pitchFamily="50" charset="-127"/>
                  </a:rPr>
                  <a:t>01</a:t>
                </a:r>
                <a:endParaRPr sz="14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7157459" y="2926441"/>
              <a:ext cx="2622571" cy="369332"/>
              <a:chOff x="7242129" y="2737351"/>
              <a:chExt cx="2622571" cy="369332"/>
            </a:xfrm>
          </p:grpSpPr>
          <p:sp>
            <p:nvSpPr>
              <p:cNvPr id="101" name="Google Shape;101;p2"/>
              <p:cNvSpPr txBox="1"/>
              <p:nvPr/>
            </p:nvSpPr>
            <p:spPr>
              <a:xfrm>
                <a:off x="7696130" y="2737351"/>
                <a:ext cx="2168570" cy="369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7" tIns="45701" rIns="91427" bIns="45701" anchor="t" anchorCtr="0">
                <a:spAutoFit/>
              </a:bodyPr>
              <a:lstStyle/>
              <a:p>
                <a:pPr>
                  <a:buClr>
                    <a:srgbClr val="3F3F3F"/>
                  </a:buClr>
                  <a:buSzPts val="1800"/>
                </a:pPr>
                <a:r>
                  <a:rPr lang="ko-KR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경쟁사 사이트 분석</a:t>
                </a:r>
                <a:endParaRPr sz="14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02" name="Google Shape;102;p2"/>
              <p:cNvSpPr txBox="1"/>
              <p:nvPr/>
            </p:nvSpPr>
            <p:spPr>
              <a:xfrm>
                <a:off x="7242129" y="2737351"/>
                <a:ext cx="454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6" rIns="68575" bIns="34276" anchor="t" anchorCtr="0">
                <a:noAutofit/>
              </a:bodyPr>
              <a:lstStyle/>
              <a:p>
                <a:pPr>
                  <a:buClr>
                    <a:srgbClr val="D3BDAD"/>
                  </a:buClr>
                  <a:buSzPts val="1800"/>
                </a:pPr>
                <a:r>
                  <a:rPr lang="en-US" altLang="ko-K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ExtraBold" panose="02000903000000020004" pitchFamily="50" charset="-127"/>
                  </a:rPr>
                  <a:t>02</a:t>
                </a:r>
                <a:endParaRPr sz="14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grpSp>
          <p:nvGrpSpPr>
            <p:cNvPr id="103" name="Google Shape;103;p2"/>
            <p:cNvGrpSpPr/>
            <p:nvPr/>
          </p:nvGrpSpPr>
          <p:grpSpPr>
            <a:xfrm>
              <a:off x="7157459" y="3799142"/>
              <a:ext cx="3824720" cy="369332"/>
              <a:chOff x="7242129" y="3615696"/>
              <a:chExt cx="3824720" cy="369332"/>
            </a:xfrm>
          </p:grpSpPr>
          <p:sp>
            <p:nvSpPr>
              <p:cNvPr id="104" name="Google Shape;104;p2"/>
              <p:cNvSpPr txBox="1"/>
              <p:nvPr/>
            </p:nvSpPr>
            <p:spPr>
              <a:xfrm>
                <a:off x="7696126" y="3615696"/>
                <a:ext cx="3370723" cy="369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7" tIns="45701" rIns="91427" bIns="45701" anchor="t" anchorCtr="0">
                <a:spAutoFit/>
              </a:bodyPr>
              <a:lstStyle/>
              <a:p>
                <a:r>
                  <a:rPr lang="ko-KR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포지셔닝 맵 </a:t>
                </a:r>
                <a:r>
                  <a:rPr lang="en-US" altLang="ko-K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_ </a:t>
                </a:r>
                <a:r>
                  <a:rPr lang="en-US" altLang="ko-KR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Positioning</a:t>
                </a:r>
                <a:r>
                  <a:rPr lang="ko-KR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 </a:t>
                </a:r>
                <a:r>
                  <a:rPr lang="en-US" altLang="ko-KR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Map</a:t>
                </a:r>
                <a:endParaRPr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00703000000020004" pitchFamily="50" charset="-127"/>
                  <a:sym typeface="Malgun Gothic"/>
                </a:endParaRPr>
              </a:p>
            </p:txBody>
          </p:sp>
          <p:sp>
            <p:nvSpPr>
              <p:cNvPr id="105" name="Google Shape;105;p2"/>
              <p:cNvSpPr txBox="1"/>
              <p:nvPr/>
            </p:nvSpPr>
            <p:spPr>
              <a:xfrm>
                <a:off x="7242129" y="3615696"/>
                <a:ext cx="454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6" rIns="68575" bIns="34276" anchor="t" anchorCtr="0">
                <a:noAutofit/>
              </a:bodyPr>
              <a:lstStyle/>
              <a:p>
                <a:pPr>
                  <a:buClr>
                    <a:srgbClr val="D3BDAD"/>
                  </a:buClr>
                  <a:buSzPts val="1800"/>
                </a:pPr>
                <a:r>
                  <a:rPr lang="en-US" altLang="ko-K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ExtraBold" panose="02000903000000020004" pitchFamily="50" charset="-127"/>
                  </a:rPr>
                  <a:t>03</a:t>
                </a:r>
                <a:endParaRPr sz="14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grpSp>
          <p:nvGrpSpPr>
            <p:cNvPr id="106" name="Google Shape;106;p2"/>
            <p:cNvGrpSpPr/>
            <p:nvPr/>
          </p:nvGrpSpPr>
          <p:grpSpPr>
            <a:xfrm>
              <a:off x="7157459" y="4671842"/>
              <a:ext cx="3584597" cy="369332"/>
              <a:chOff x="7242129" y="4485575"/>
              <a:chExt cx="3584597" cy="369332"/>
            </a:xfrm>
          </p:grpSpPr>
          <p:sp>
            <p:nvSpPr>
              <p:cNvPr id="107" name="Google Shape;107;p2"/>
              <p:cNvSpPr txBox="1"/>
              <p:nvPr/>
            </p:nvSpPr>
            <p:spPr>
              <a:xfrm>
                <a:off x="7696130" y="4485575"/>
                <a:ext cx="3130596" cy="369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7" tIns="45701" rIns="91427" bIns="45701" anchor="t" anchorCtr="0">
                <a:spAutoFit/>
              </a:bodyPr>
              <a:lstStyle/>
              <a:p>
                <a:pPr>
                  <a:buClr>
                    <a:srgbClr val="3F3F3F"/>
                  </a:buClr>
                  <a:buSzPts val="1800"/>
                </a:pPr>
                <a:r>
                  <a:rPr lang="ko-KR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기획 의도 및 개선 방향</a:t>
                </a:r>
                <a:endParaRPr sz="14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08" name="Google Shape;108;p2"/>
              <p:cNvSpPr txBox="1"/>
              <p:nvPr/>
            </p:nvSpPr>
            <p:spPr>
              <a:xfrm>
                <a:off x="7242129" y="4485575"/>
                <a:ext cx="454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6" rIns="68575" bIns="34276" anchor="t" anchorCtr="0">
                <a:noAutofit/>
              </a:bodyPr>
              <a:lstStyle/>
              <a:p>
                <a:pPr>
                  <a:buClr>
                    <a:srgbClr val="D3BDAD"/>
                  </a:buClr>
                  <a:buSzPts val="1800"/>
                </a:pPr>
                <a:r>
                  <a:rPr lang="en-US" altLang="ko-K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ExtraBold" panose="02000903000000020004" pitchFamily="50" charset="-127"/>
                  </a:rPr>
                  <a:t>04</a:t>
                </a:r>
                <a:endParaRPr sz="14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</p:grpSp>
      <p:pic>
        <p:nvPicPr>
          <p:cNvPr id="4" name="그래픽 3">
            <a:extLst>
              <a:ext uri="{FF2B5EF4-FFF2-40B4-BE49-F238E27FC236}">
                <a16:creationId xmlns:a16="http://schemas.microsoft.com/office/drawing/2014/main" id="{EF0F218D-B7C9-40D3-96A8-72D0EC625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705" y="5999514"/>
            <a:ext cx="1555656" cy="451259"/>
          </a:xfrm>
          <a:prstGeom prst="rect">
            <a:avLst/>
          </a:prstGeom>
        </p:spPr>
      </p:pic>
      <p:sp>
        <p:nvSpPr>
          <p:cNvPr id="95" name="Google Shape;95;p2"/>
          <p:cNvSpPr txBox="1"/>
          <p:nvPr/>
        </p:nvSpPr>
        <p:spPr>
          <a:xfrm>
            <a:off x="479516" y="1103817"/>
            <a:ext cx="4266657" cy="7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3F3F3F"/>
              </a:buClr>
              <a:buSzPts val="4000"/>
            </a:pPr>
            <a:r>
              <a:rPr lang="ko-KR" altLang="en-US" sz="40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사이트 분석 및 기획 </a:t>
            </a:r>
            <a:endParaRPr sz="140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527142" y="1965296"/>
            <a:ext cx="2910910" cy="42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3F3F3F"/>
              </a:buClr>
              <a:buSzPts val="1800"/>
            </a:pPr>
            <a:r>
              <a:rPr lang="en-US" altLang="ko-KR" sz="1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Thin" panose="02000203000000020004" pitchFamily="50" charset="-127"/>
              </a:rPr>
              <a:t>ANALYSIS &amp; PLANNING</a:t>
            </a:r>
            <a:endParaRPr sz="140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Thin" panose="0200020300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94;p2">
            <a:extLst>
              <a:ext uri="{FF2B5EF4-FFF2-40B4-BE49-F238E27FC236}">
                <a16:creationId xmlns:a16="http://schemas.microsoft.com/office/drawing/2014/main" id="{B25F0520-22C3-4BCF-AF09-9343AB256593}"/>
              </a:ext>
            </a:extLst>
          </p:cNvPr>
          <p:cNvSpPr/>
          <p:nvPr/>
        </p:nvSpPr>
        <p:spPr>
          <a:xfrm>
            <a:off x="4" y="5"/>
            <a:ext cx="8821273" cy="6858000"/>
          </a:xfrm>
          <a:prstGeom prst="rect">
            <a:avLst/>
          </a:prstGeom>
          <a:gradFill flip="none" rotWithShape="1">
            <a:gsLst>
              <a:gs pos="74000">
                <a:srgbClr val="5AA7FD"/>
              </a:gs>
              <a:gs pos="37000">
                <a:srgbClr val="AFD3FD"/>
              </a:gs>
              <a:gs pos="0">
                <a:schemeClr val="bg1"/>
              </a:gs>
              <a:gs pos="100000">
                <a:srgbClr val="037AFE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94;p2">
            <a:extLst>
              <a:ext uri="{FF2B5EF4-FFF2-40B4-BE49-F238E27FC236}">
                <a16:creationId xmlns:a16="http://schemas.microsoft.com/office/drawing/2014/main" id="{5B43D06D-B29F-4614-B915-E2BFA51F8DE2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prstGeom prst="rect">
            <a:avLst/>
          </a:prstGeom>
          <a:solidFill>
            <a:srgbClr val="F4F4F4">
              <a:alpha val="40000"/>
            </a:srgbClr>
          </a:soli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D719A-7112-473F-BD3D-7CE81E5A32B0}"/>
              </a:ext>
            </a:extLst>
          </p:cNvPr>
          <p:cNvSpPr txBox="1"/>
          <p:nvPr/>
        </p:nvSpPr>
        <p:spPr>
          <a:xfrm>
            <a:off x="7496418" y="1674294"/>
            <a:ext cx="4677774" cy="3478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공지사항</a:t>
            </a:r>
            <a:endParaRPr lang="en-US" altLang="ko-KR" sz="18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기업의 최근 </a:t>
            </a:r>
            <a:r>
              <a:rPr lang="ko-KR" altLang="en-US" sz="1401" dirty="0" err="1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소식순으로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배열하여 바로 확인가능하게 설계 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채용안내</a:t>
            </a:r>
            <a:endParaRPr lang="en-US" altLang="ko-KR" sz="18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인재채용 메뉴에 빠르게 접근 가능한 배너 배치</a:t>
            </a:r>
            <a:endParaRPr lang="en-US" altLang="ko-KR" sz="140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Roboto" panose="02000000000000000000" pitchFamily="2" charset="0"/>
                <a:ea typeface="Roboto" panose="02000000000000000000" pitchFamily="2" charset="0"/>
                <a:cs typeface="Pretendard Medium" panose="02000603000000020004" pitchFamily="50" charset="-127"/>
              </a:rPr>
              <a:t>Footer</a:t>
            </a: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사이트 정보 및 계열사</a:t>
            </a: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en-US" altLang="ko-KR" sz="1401" dirty="0" err="1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sns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등의 정보 노출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사용자의 편의를 위해 </a:t>
            </a:r>
            <a:r>
              <a:rPr lang="en-US" altLang="ko-KR" sz="1401" dirty="0" err="1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move_top</a:t>
            </a:r>
            <a:r>
              <a:rPr lang="en-US" altLang="ko-KR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1" dirty="0">
                <a:solidFill>
                  <a:srgbClr val="66666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 제공</a:t>
            </a:r>
            <a:endParaRPr lang="en-US" altLang="ko-KR" sz="1401" dirty="0">
              <a:solidFill>
                <a:srgbClr val="66666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941587" y="1592338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6</a:t>
            </a:r>
            <a:endParaRPr lang="ko-KR" altLang="en-US" sz="2400" dirty="0">
              <a:latin typeface="Pretendard Medium" panose="02000603000000020004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939836" y="2932639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7</a:t>
            </a:r>
            <a:endParaRPr lang="ko-KR" altLang="en-US" sz="2400" dirty="0">
              <a:latin typeface="Pretendard Medium" panose="02000603000000020004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6939836" y="4008154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8</a:t>
            </a:r>
            <a:endParaRPr lang="ko-KR" altLang="en-US" sz="2400" dirty="0">
              <a:latin typeface="Pretendard Medium" panose="0200060300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9" y="1120184"/>
            <a:ext cx="5513017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타원 23"/>
          <p:cNvSpPr/>
          <p:nvPr/>
        </p:nvSpPr>
        <p:spPr>
          <a:xfrm>
            <a:off x="86483" y="1379933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6</a:t>
            </a:r>
            <a:endParaRPr lang="ko-KR" altLang="en-US" sz="2400" dirty="0">
              <a:latin typeface="Pretendard Medium" panose="0200060300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9416" y="4138079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7</a:t>
            </a:r>
            <a:endParaRPr lang="ko-KR" altLang="en-US" sz="2400" dirty="0">
              <a:latin typeface="Pretendard Medium" panose="0200060300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0997" y="5691900"/>
            <a:ext cx="468000" cy="468000"/>
          </a:xfrm>
          <a:prstGeom prst="ellipse">
            <a:avLst/>
          </a:prstGeom>
          <a:solidFill>
            <a:srgbClr val="037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Medium" panose="02000603000000020004" pitchFamily="50" charset="-127"/>
              </a:rPr>
              <a:t>8</a:t>
            </a:r>
            <a:endParaRPr lang="ko-KR" altLang="en-US" sz="2400" dirty="0">
              <a:latin typeface="Pretendard Medium" panose="02000603000000020004" pitchFamily="50" charset="-127"/>
            </a:endParaRPr>
          </a:p>
        </p:txBody>
      </p:sp>
      <p:sp>
        <p:nvSpPr>
          <p:cNvPr id="38" name="Google Shape;116;p3"/>
          <p:cNvSpPr txBox="1"/>
          <p:nvPr/>
        </p:nvSpPr>
        <p:spPr>
          <a:xfrm>
            <a:off x="552753" y="242387"/>
            <a:ext cx="5122333" cy="3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3F3F3F"/>
              </a:buClr>
              <a:buSzPts val="2000"/>
            </a:pPr>
            <a:r>
              <a:rPr lang="ko-KR" altLang="en-US" sz="2000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 </a:t>
            </a:r>
            <a:r>
              <a:rPr lang="en-US" altLang="ko-KR" sz="2000" b="1" dirty="0">
                <a:solidFill>
                  <a:srgbClr val="107AB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GS</a:t>
            </a:r>
            <a:r>
              <a:rPr lang="en-US" altLang="ko-KR" sz="2000" b="1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리테일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 인덱스 페이지 디자인 시안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B0600000101010101" charset="-127"/>
              </a:rPr>
              <a:t>(3)</a:t>
            </a:r>
            <a:endParaRPr sz="2000" dirty="0">
              <a:solidFill>
                <a:srgbClr val="3F3F3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325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래픽 2">
            <a:extLst>
              <a:ext uri="{FF2B5EF4-FFF2-40B4-BE49-F238E27FC236}">
                <a16:creationId xmlns:a16="http://schemas.microsoft.com/office/drawing/2014/main" id="{4EEDC13F-3D85-4DCA-BEA4-C6B02FFD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5566" y="503167"/>
            <a:ext cx="1247774" cy="361951"/>
          </a:xfrm>
          <a:prstGeom prst="rect">
            <a:avLst/>
          </a:prstGeom>
        </p:spPr>
      </p:pic>
      <p:grpSp>
        <p:nvGrpSpPr>
          <p:cNvPr id="103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104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2000" dirty="0" err="1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웹표준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&amp; 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웹 접근성 검사</a:t>
              </a:r>
              <a:endParaRPr sz="2000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05" name="Google Shape;117;p3"/>
            <p:cNvSpPr txBox="1"/>
            <p:nvPr/>
          </p:nvSpPr>
          <p:spPr>
            <a:xfrm>
              <a:off x="7327747" y="1865985"/>
              <a:ext cx="4329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01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53D13DF-F422-4FF4-BFDB-442699E2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501" y="2001002"/>
            <a:ext cx="3600000" cy="285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488138-1273-4983-BFD0-B5E42FFD1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90" y="2001002"/>
            <a:ext cx="3600000" cy="285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1C3992-29FA-4AA5-8AC7-3AF62B20C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390" y="3157335"/>
            <a:ext cx="2520000" cy="122956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B8AD366-1E01-4133-9BC8-044AE8544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501" y="3157335"/>
            <a:ext cx="2520000" cy="12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73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8F41FB1B-C508-4133-8FE7-732BBAA3B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3" r="1388" b="3195"/>
          <a:stretch/>
        </p:blipFill>
        <p:spPr>
          <a:xfrm>
            <a:off x="8254085" y="4521200"/>
            <a:ext cx="3549057" cy="19180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A150C8A-CA8D-4997-8054-67330880F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57" y="4523677"/>
            <a:ext cx="3556416" cy="19155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7F37317-EAE3-4492-A800-50383FBB4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086" y="2247897"/>
            <a:ext cx="3549057" cy="19155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0D9288C-9622-477D-8374-C163842C0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012" y="2247897"/>
            <a:ext cx="3558805" cy="19155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1AC60F2-FFBD-476A-9B12-43A38D1D2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57" y="2238167"/>
            <a:ext cx="3555887" cy="1915584"/>
          </a:xfrm>
          <a:prstGeom prst="rect">
            <a:avLst/>
          </a:prstGeom>
        </p:spPr>
      </p:pic>
      <p:pic>
        <p:nvPicPr>
          <p:cNvPr id="70" name="그래픽 2">
            <a:extLst>
              <a:ext uri="{FF2B5EF4-FFF2-40B4-BE49-F238E27FC236}">
                <a16:creationId xmlns:a16="http://schemas.microsoft.com/office/drawing/2014/main" id="{4EEDC13F-3D85-4DCA-BEA4-C6B02FFD9B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35566" y="503167"/>
            <a:ext cx="1247774" cy="361951"/>
          </a:xfrm>
          <a:prstGeom prst="rect">
            <a:avLst/>
          </a:prstGeom>
        </p:spPr>
      </p:pic>
      <p:grpSp>
        <p:nvGrpSpPr>
          <p:cNvPr id="103" name="Google Shape;115;p3"/>
          <p:cNvGrpSpPr/>
          <p:nvPr/>
        </p:nvGrpSpPr>
        <p:grpSpPr>
          <a:xfrm>
            <a:off x="467388" y="418739"/>
            <a:ext cx="4581247" cy="376869"/>
            <a:chOff x="7327747" y="1858450"/>
            <a:chExt cx="3541645" cy="376867"/>
          </a:xfrm>
        </p:grpSpPr>
        <p:sp>
          <p:nvSpPr>
            <p:cNvPr id="104" name="Google Shape;116;p3"/>
            <p:cNvSpPr txBox="1"/>
            <p:nvPr/>
          </p:nvSpPr>
          <p:spPr>
            <a:xfrm>
              <a:off x="7738795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크로스 </a:t>
              </a:r>
              <a:r>
                <a:rPr lang="ko-KR" altLang="en-US" sz="2000" dirty="0" err="1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브라우징</a:t>
              </a:r>
              <a:endParaRPr sz="2000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05" name="Google Shape;117;p3"/>
            <p:cNvSpPr txBox="1"/>
            <p:nvPr/>
          </p:nvSpPr>
          <p:spPr>
            <a:xfrm>
              <a:off x="7327747" y="1865985"/>
              <a:ext cx="4329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01</a:t>
              </a:r>
              <a:endPara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599B10-43DC-4722-9F45-1959F6847943}"/>
              </a:ext>
            </a:extLst>
          </p:cNvPr>
          <p:cNvSpPr txBox="1"/>
          <p:nvPr/>
        </p:nvSpPr>
        <p:spPr>
          <a:xfrm>
            <a:off x="467390" y="1077686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브라우저별 호환성 확인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369761-CDA1-462F-95E7-20FAC3D35114}"/>
              </a:ext>
            </a:extLst>
          </p:cNvPr>
          <p:cNvSpPr txBox="1"/>
          <p:nvPr/>
        </p:nvSpPr>
        <p:spPr>
          <a:xfrm>
            <a:off x="467390" y="1551965"/>
            <a:ext cx="7263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각기 다른 브라우저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크롬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사파리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엣지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파이어폭스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오페라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웨일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높은 호환성을 구현하였습니다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5A8CC5-457A-45FF-AD59-70231DE1FC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4252" y="3708658"/>
            <a:ext cx="634921" cy="6349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944A3FB-63C1-4BE2-9081-F41CF3814F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7873" y="3669325"/>
            <a:ext cx="634921" cy="67301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2CC5DA-5FA3-4772-B68B-4BEC6BA769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9988" y="5944079"/>
            <a:ext cx="634921" cy="6349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998DB0-EBB1-4291-B5AF-7BB9099C9C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27873" y="5944078"/>
            <a:ext cx="634921" cy="6349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D823F7-9BED-4A3F-B795-965D45C91C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8057" y="4523677"/>
            <a:ext cx="3555886" cy="19155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AB94235-655D-4353-A260-A1A6456426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3456" y="5944079"/>
            <a:ext cx="634921" cy="6349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CF630C-B595-4D08-BCE1-FC32CC1B82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6564" y="3708658"/>
            <a:ext cx="634921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24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3AD974-7DEB-4597-98B0-1E4502FA933E}"/>
              </a:ext>
            </a:extLst>
          </p:cNvPr>
          <p:cNvSpPr txBox="1"/>
          <p:nvPr/>
        </p:nvSpPr>
        <p:spPr>
          <a:xfrm>
            <a:off x="1315159" y="293748"/>
            <a:ext cx="6853049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atinLnBrk="1">
              <a:defRPr/>
            </a:pPr>
            <a:r>
              <a:rPr lang="en-US" altLang="ko-KR" sz="48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40"/>
                <a:cs typeface="+mn-cs"/>
              </a:rPr>
              <a:t>Responsive web</a:t>
            </a:r>
            <a:endParaRPr lang="ko-KR" altLang="en-US" sz="4800" b="1" spc="-2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40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2B68AA-E9D3-4233-918A-DF24702F13C5}"/>
              </a:ext>
            </a:extLst>
          </p:cNvPr>
          <p:cNvSpPr txBox="1"/>
          <p:nvPr/>
        </p:nvSpPr>
        <p:spPr>
          <a:xfrm>
            <a:off x="1315159" y="1124745"/>
            <a:ext cx="3744416" cy="37965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atinLnBrk="1">
              <a:defRPr/>
            </a:pPr>
            <a:r>
              <a:rPr lang="en-US" altLang="ko-KR" sz="1867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rPr>
              <a:t>National  Geographic </a:t>
            </a:r>
            <a:r>
              <a:rPr lang="ko-KR" altLang="en-US" sz="1867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rPr>
              <a:t>반응형 웹사이트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6F3A08-6945-4C6A-9F3B-6C7B0F3F3B02}"/>
              </a:ext>
            </a:extLst>
          </p:cNvPr>
          <p:cNvSpPr txBox="1"/>
          <p:nvPr/>
        </p:nvSpPr>
        <p:spPr>
          <a:xfrm>
            <a:off x="297546" y="293748"/>
            <a:ext cx="90840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en-US" altLang="ko-KR" sz="48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40"/>
                <a:cs typeface="+mn-cs"/>
              </a:rPr>
              <a:t>03</a:t>
            </a:r>
            <a:endParaRPr lang="ko-KR" altLang="en-US" sz="4800" b="1" spc="-2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40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20DBB6-3664-4C45-9E46-ADECEA409F2E}"/>
              </a:ext>
            </a:extLst>
          </p:cNvPr>
          <p:cNvSpPr/>
          <p:nvPr/>
        </p:nvSpPr>
        <p:spPr>
          <a:xfrm>
            <a:off x="4836000" y="2409371"/>
            <a:ext cx="2520000" cy="3600000"/>
          </a:xfrm>
          <a:prstGeom prst="rect">
            <a:avLst/>
          </a:prstGeom>
          <a:noFill/>
          <a:ln w="127000" cap="sq">
            <a:solidFill>
              <a:srgbClr val="FED52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3AD974-7DEB-4597-98B0-1E4502FA933E}"/>
              </a:ext>
            </a:extLst>
          </p:cNvPr>
          <p:cNvSpPr txBox="1"/>
          <p:nvPr/>
        </p:nvSpPr>
        <p:spPr>
          <a:xfrm>
            <a:off x="333026" y="158281"/>
            <a:ext cx="5254973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en-US" altLang="ko-KR" sz="5000" b="1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40"/>
                <a:cs typeface="+mn-cs"/>
              </a:rPr>
              <a:t>Mercedes - Benz</a:t>
            </a:r>
            <a:endParaRPr lang="ko-KR" altLang="en-US" sz="5000" b="1" spc="-2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4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894FF-507D-467C-99F6-28D174EFD95F}"/>
              </a:ext>
            </a:extLst>
          </p:cNvPr>
          <p:cNvSpPr txBox="1"/>
          <p:nvPr/>
        </p:nvSpPr>
        <p:spPr>
          <a:xfrm>
            <a:off x="333026" y="15146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제작기간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BE2E7-7184-4646-9690-73936111782B}"/>
              </a:ext>
            </a:extLst>
          </p:cNvPr>
          <p:cNvSpPr txBox="1"/>
          <p:nvPr/>
        </p:nvSpPr>
        <p:spPr>
          <a:xfrm>
            <a:off x="333026" y="2315362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제작 스킬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08D07-9CE5-4A83-B132-5A952AFBAD66}"/>
              </a:ext>
            </a:extLst>
          </p:cNvPr>
          <p:cNvSpPr txBox="1"/>
          <p:nvPr/>
        </p:nvSpPr>
        <p:spPr>
          <a:xfrm>
            <a:off x="1739070" y="2315362"/>
            <a:ext cx="13821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HTML5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CSS3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JavaScript</a:t>
            </a:r>
          </a:p>
          <a:p>
            <a:r>
              <a:rPr lang="en-US" altLang="ko-KR" sz="2000" dirty="0" err="1">
                <a:solidFill>
                  <a:schemeClr val="bg1"/>
                </a:solidFill>
              </a:rPr>
              <a:t>JQuery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AJAX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E2DA7-F62A-4371-95B0-A7D0BE452184}"/>
              </a:ext>
            </a:extLst>
          </p:cNvPr>
          <p:cNvSpPr txBox="1"/>
          <p:nvPr/>
        </p:nvSpPr>
        <p:spPr>
          <a:xfrm>
            <a:off x="3316635" y="2315362"/>
            <a:ext cx="4828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Figma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illustrator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Premiere Pro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W3C </a:t>
            </a:r>
            <a:r>
              <a:rPr lang="ko-KR" altLang="en-US" sz="2000" dirty="0" err="1">
                <a:solidFill>
                  <a:schemeClr val="bg1"/>
                </a:solidFill>
              </a:rPr>
              <a:t>웹표준</a:t>
            </a:r>
            <a:r>
              <a:rPr lang="ko-KR" altLang="en-US" sz="2000" dirty="0">
                <a:solidFill>
                  <a:schemeClr val="bg1"/>
                </a:solidFill>
              </a:rPr>
              <a:t>  마크업 검사 </a:t>
            </a:r>
            <a:r>
              <a:rPr lang="en-US" altLang="ko-KR" sz="2000" dirty="0">
                <a:solidFill>
                  <a:schemeClr val="bg1"/>
                </a:solidFill>
              </a:rPr>
              <a:t>(HTML/CSS)</a:t>
            </a:r>
          </a:p>
          <a:p>
            <a:r>
              <a:rPr lang="ko-KR" altLang="en-US" sz="2000" dirty="0" err="1">
                <a:solidFill>
                  <a:schemeClr val="bg1"/>
                </a:solidFill>
              </a:rPr>
              <a:t>웹접근성검사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(K-WAH)</a:t>
            </a:r>
          </a:p>
          <a:p>
            <a:r>
              <a:rPr lang="ko-KR" altLang="en-US" sz="2000" dirty="0" err="1">
                <a:solidFill>
                  <a:schemeClr val="bg1"/>
                </a:solidFill>
              </a:rPr>
              <a:t>크로스브라우징</a:t>
            </a:r>
            <a:r>
              <a:rPr lang="ko-KR" altLang="en-US" sz="2000" dirty="0">
                <a:solidFill>
                  <a:schemeClr val="bg1"/>
                </a:solidFill>
              </a:rPr>
              <a:t> 완료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45DCB-12A3-4F38-BE5A-B0EC4DBA551F}"/>
              </a:ext>
            </a:extLst>
          </p:cNvPr>
          <p:cNvSpPr txBox="1"/>
          <p:nvPr/>
        </p:nvSpPr>
        <p:spPr>
          <a:xfrm>
            <a:off x="315975" y="5102562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URL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352F7D-36E3-4F66-AD03-BF9C7DBCB0A3}"/>
              </a:ext>
            </a:extLst>
          </p:cNvPr>
          <p:cNvSpPr txBox="1"/>
          <p:nvPr/>
        </p:nvSpPr>
        <p:spPr>
          <a:xfrm>
            <a:off x="1737882" y="5102562"/>
            <a:ext cx="458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u="sng" dirty="0">
                <a:solidFill>
                  <a:schemeClr val="bg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https://a7s8d9789.mycafe24.com/media/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65C52-4779-4DAA-8CA6-941482B4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79" y="0"/>
            <a:ext cx="427072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5714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358977" y="3389053"/>
            <a:ext cx="4676429" cy="308131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024D8C-C59F-4C5F-9D21-7A6C5D4290DE}"/>
              </a:ext>
            </a:extLst>
          </p:cNvPr>
          <p:cNvSpPr txBox="1"/>
          <p:nvPr/>
        </p:nvSpPr>
        <p:spPr>
          <a:xfrm>
            <a:off x="769195" y="222487"/>
            <a:ext cx="4704524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atinLnBrk="1">
              <a:defRPr/>
            </a:pPr>
            <a:r>
              <a:rPr lang="ko-KR" altLang="en-US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디자인 컨셉</a:t>
            </a:r>
            <a:r>
              <a:rPr lang="en-US" altLang="ko-KR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(FONT &amp; COLOR)</a:t>
            </a:r>
            <a:endParaRPr lang="ko-KR" altLang="en-US" sz="2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02E9F5-8BF0-4B4B-A77F-1A694B6B902C}"/>
              </a:ext>
            </a:extLst>
          </p:cNvPr>
          <p:cNvSpPr txBox="1"/>
          <p:nvPr/>
        </p:nvSpPr>
        <p:spPr>
          <a:xfrm>
            <a:off x="250032" y="188091"/>
            <a:ext cx="537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en-US" altLang="ko-KR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n-cs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3A0F4-569B-4868-91CC-3E74F785DACD}"/>
              </a:ext>
            </a:extLst>
          </p:cNvPr>
          <p:cNvSpPr txBox="1"/>
          <p:nvPr/>
        </p:nvSpPr>
        <p:spPr bwMode="auto">
          <a:xfrm>
            <a:off x="686146" y="5934027"/>
            <a:ext cx="65114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#000</a:t>
            </a:r>
            <a:endParaRPr lang="ko-KR" altLang="en-US" sz="16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20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8E081-0CAF-466A-A957-AE3E95974AAF}"/>
              </a:ext>
            </a:extLst>
          </p:cNvPr>
          <p:cNvSpPr txBox="1"/>
          <p:nvPr/>
        </p:nvSpPr>
        <p:spPr bwMode="auto">
          <a:xfrm>
            <a:off x="1566571" y="5947138"/>
            <a:ext cx="100860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#2C5364</a:t>
            </a:r>
            <a:endParaRPr lang="ko-KR" altLang="en-US" sz="16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20"/>
              <a:cs typeface="+mj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77B9C3-B29D-43E6-87E7-7BF6F4E76698}"/>
              </a:ext>
            </a:extLst>
          </p:cNvPr>
          <p:cNvSpPr txBox="1"/>
          <p:nvPr/>
        </p:nvSpPr>
        <p:spPr bwMode="auto">
          <a:xfrm>
            <a:off x="2629590" y="5945735"/>
            <a:ext cx="100700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#FED520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F2931E-5BEB-49DC-B5D5-04591C73B438}"/>
              </a:ext>
            </a:extLst>
          </p:cNvPr>
          <p:cNvGrpSpPr/>
          <p:nvPr/>
        </p:nvGrpSpPr>
        <p:grpSpPr>
          <a:xfrm>
            <a:off x="519005" y="3962718"/>
            <a:ext cx="4317433" cy="1800000"/>
            <a:chOff x="981530" y="3894349"/>
            <a:chExt cx="4317433" cy="1800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70787A-7693-48A4-B40C-CF0399D8BFAC}"/>
                </a:ext>
              </a:extLst>
            </p:cNvPr>
            <p:cNvSpPr/>
            <p:nvPr/>
          </p:nvSpPr>
          <p:spPr bwMode="auto">
            <a:xfrm>
              <a:off x="981530" y="3894349"/>
              <a:ext cx="1080000" cy="1800000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latinLnBrk="1" hangingPunct="1"/>
              <a:endParaRPr lang="ko-KR" altLang="en-US" sz="1867" dirty="0">
                <a:solidFill>
                  <a:schemeClr val="bg1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4E3B15-6991-4CC3-A1FC-9745DF9F2180}"/>
                </a:ext>
              </a:extLst>
            </p:cNvPr>
            <p:cNvSpPr/>
            <p:nvPr/>
          </p:nvSpPr>
          <p:spPr bwMode="auto">
            <a:xfrm>
              <a:off x="3141530" y="3894349"/>
              <a:ext cx="1080000" cy="1800000"/>
            </a:xfrm>
            <a:prstGeom prst="rect">
              <a:avLst/>
            </a:prstGeom>
            <a:solidFill>
              <a:srgbClr val="FED52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latinLnBrk="1" hangingPunct="1"/>
              <a:endParaRPr lang="ko-KR" altLang="en-US" sz="1867">
                <a:solidFill>
                  <a:schemeClr val="bg1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D8F06A3-8A50-4ED6-99C4-EA1978B92676}"/>
                </a:ext>
              </a:extLst>
            </p:cNvPr>
            <p:cNvSpPr/>
            <p:nvPr/>
          </p:nvSpPr>
          <p:spPr bwMode="auto">
            <a:xfrm>
              <a:off x="2061530" y="3894349"/>
              <a:ext cx="1080000" cy="1800000"/>
            </a:xfrm>
            <a:prstGeom prst="rect">
              <a:avLst/>
            </a:prstGeom>
            <a:solidFill>
              <a:srgbClr val="2C536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latinLnBrk="1" hangingPunct="1"/>
              <a:endParaRPr lang="ko-KR" altLang="en-US" sz="1867" dirty="0">
                <a:solidFill>
                  <a:schemeClr val="bg1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A4D1E57-2173-4880-8C89-3E5571079766}"/>
                </a:ext>
              </a:extLst>
            </p:cNvPr>
            <p:cNvSpPr/>
            <p:nvPr/>
          </p:nvSpPr>
          <p:spPr bwMode="auto">
            <a:xfrm>
              <a:off x="4218963" y="3894349"/>
              <a:ext cx="1080000" cy="18000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latinLnBrk="1" hangingPunct="1"/>
              <a:endParaRPr lang="ko-KR" altLang="en-US" sz="1867" dirty="0">
                <a:solidFill>
                  <a:schemeClr val="bg1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7CAE492-3FEC-43F1-9CC0-C6FB669A6B54}"/>
              </a:ext>
            </a:extLst>
          </p:cNvPr>
          <p:cNvSpPr txBox="1"/>
          <p:nvPr/>
        </p:nvSpPr>
        <p:spPr bwMode="auto">
          <a:xfrm>
            <a:off x="3947916" y="5934027"/>
            <a:ext cx="61747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#FFF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53537D-35C8-47A0-BA6D-6B5223C5E4F7}"/>
              </a:ext>
            </a:extLst>
          </p:cNvPr>
          <p:cNvSpPr txBox="1"/>
          <p:nvPr/>
        </p:nvSpPr>
        <p:spPr bwMode="auto">
          <a:xfrm>
            <a:off x="689352" y="3494994"/>
            <a:ext cx="73930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MAIN</a:t>
            </a:r>
            <a:endParaRPr lang="ko-KR" altLang="en-US" sz="16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20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6BFAC-68CD-477B-8749-2E43D4F244DF}"/>
              </a:ext>
            </a:extLst>
          </p:cNvPr>
          <p:cNvSpPr txBox="1"/>
          <p:nvPr/>
        </p:nvSpPr>
        <p:spPr bwMode="auto">
          <a:xfrm>
            <a:off x="1830266" y="3489008"/>
            <a:ext cx="5613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SUB</a:t>
            </a:r>
            <a:endParaRPr lang="ko-KR" altLang="en-US" sz="16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20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6507BF-DAF7-47A1-AF09-C4632EB53801}"/>
              </a:ext>
            </a:extLst>
          </p:cNvPr>
          <p:cNvSpPr txBox="1"/>
          <p:nvPr/>
        </p:nvSpPr>
        <p:spPr bwMode="auto">
          <a:xfrm>
            <a:off x="3942014" y="3489008"/>
            <a:ext cx="6319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TEXT</a:t>
            </a:r>
            <a:endParaRPr lang="ko-KR" altLang="en-US" sz="16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20"/>
              <a:cs typeface="+mj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103D0B-B0D1-47C7-8881-800FAB3F5E7D}"/>
              </a:ext>
            </a:extLst>
          </p:cNvPr>
          <p:cNvSpPr txBox="1"/>
          <p:nvPr/>
        </p:nvSpPr>
        <p:spPr bwMode="auto">
          <a:xfrm>
            <a:off x="2691209" y="3494994"/>
            <a:ext cx="7825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POINT</a:t>
            </a:r>
            <a:endParaRPr lang="ko-KR" altLang="en-US" sz="16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20"/>
              <a:cs typeface="+mj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E51C5F-C113-44CC-8458-ED944D79BD1E}"/>
              </a:ext>
            </a:extLst>
          </p:cNvPr>
          <p:cNvSpPr txBox="1"/>
          <p:nvPr/>
        </p:nvSpPr>
        <p:spPr bwMode="auto">
          <a:xfrm>
            <a:off x="469401" y="1128267"/>
            <a:ext cx="8723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20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FONT</a:t>
            </a:r>
            <a:endParaRPr lang="ko-KR" altLang="en-US" sz="20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20"/>
              <a:cs typeface="+mj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5BF116-0979-4253-B15F-4CAEAAFE012B}"/>
              </a:ext>
            </a:extLst>
          </p:cNvPr>
          <p:cNvSpPr txBox="1"/>
          <p:nvPr/>
        </p:nvSpPr>
        <p:spPr bwMode="auto">
          <a:xfrm>
            <a:off x="469401" y="1657547"/>
            <a:ext cx="134203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TITLE/POINT</a:t>
            </a:r>
            <a:endParaRPr lang="ko-KR" altLang="en-US" sz="16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20"/>
              <a:cs typeface="+mj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E89B12-6DB5-4B7B-8846-E0CF82375AF9}"/>
              </a:ext>
            </a:extLst>
          </p:cNvPr>
          <p:cNvSpPr txBox="1"/>
          <p:nvPr/>
        </p:nvSpPr>
        <p:spPr bwMode="auto">
          <a:xfrm>
            <a:off x="464893" y="1986085"/>
            <a:ext cx="13853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ROBOTO</a:t>
            </a:r>
            <a:endParaRPr lang="ko-KR" altLang="en-US" sz="2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-윤고딕320"/>
              <a:cs typeface="+mj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C727EE-7F7F-49B9-BAAE-E51B6474B4DF}"/>
              </a:ext>
            </a:extLst>
          </p:cNvPr>
          <p:cNvSpPr txBox="1"/>
          <p:nvPr/>
        </p:nvSpPr>
        <p:spPr bwMode="auto">
          <a:xfrm>
            <a:off x="462244" y="2943108"/>
            <a:ext cx="104547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20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COLOR</a:t>
            </a:r>
            <a:endParaRPr lang="ko-KR" altLang="en-US" sz="20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20"/>
              <a:cs typeface="+mj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AC19F-255B-49BC-8F25-7BE6A6F07C6E}"/>
              </a:ext>
            </a:extLst>
          </p:cNvPr>
          <p:cNvSpPr txBox="1"/>
          <p:nvPr/>
        </p:nvSpPr>
        <p:spPr bwMode="auto">
          <a:xfrm>
            <a:off x="5048658" y="1635768"/>
            <a:ext cx="11112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j-cs"/>
              </a:rPr>
              <a:t>CONTENT</a:t>
            </a:r>
            <a:endParaRPr lang="ko-KR" altLang="en-US" sz="16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nter"/>
              <a:ea typeface="-윤고딕320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6F770C-0CA8-4E4E-B421-0021F31CABAE}"/>
              </a:ext>
            </a:extLst>
          </p:cNvPr>
          <p:cNvSpPr txBox="1"/>
          <p:nvPr/>
        </p:nvSpPr>
        <p:spPr bwMode="auto">
          <a:xfrm>
            <a:off x="5048658" y="1996101"/>
            <a:ext cx="37862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en-US" altLang="ko-KR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ROBOTO/</a:t>
            </a:r>
            <a:r>
              <a:rPr lang="en-US" altLang="ko-KR" sz="2400" b="0" dirty="0">
                <a:solidFill>
                  <a:schemeClr val="bg1"/>
                </a:solidFill>
                <a:effectLst/>
                <a:latin typeface="ibm plex sans" panose="020B0604020202020204" pitchFamily="34" charset="0"/>
              </a:rPr>
              <a:t>IBM Plex Sans</a:t>
            </a:r>
          </a:p>
          <a:p>
            <a:pPr latinLnBrk="1">
              <a:defRPr/>
            </a:pPr>
            <a:endParaRPr lang="ko-KR" altLang="en-US" sz="2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-윤고딕320"/>
              <a:cs typeface="+mj-cs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956313" y="1577009"/>
            <a:ext cx="6811618" cy="4731027"/>
          </a:xfrm>
          <a:prstGeom prst="roundRect">
            <a:avLst/>
          </a:prstGeom>
          <a:solidFill>
            <a:schemeClr val="lt1">
              <a:alpha val="4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78613" y="1932221"/>
            <a:ext cx="2400268" cy="4020601"/>
            <a:chOff x="1078612" y="2068232"/>
            <a:chExt cx="2400268" cy="4020601"/>
          </a:xfrm>
        </p:grpSpPr>
        <p:sp>
          <p:nvSpPr>
            <p:cNvPr id="8203" name="TextBox 71">
              <a:extLst>
                <a:ext uri="{FF2B5EF4-FFF2-40B4-BE49-F238E27FC236}">
                  <a16:creationId xmlns:a16="http://schemas.microsoft.com/office/drawing/2014/main" id="{BCB9ABF8-4329-43B2-9FF6-378EA2F18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613" y="2068232"/>
              <a:ext cx="2400267" cy="461665"/>
            </a:xfrm>
            <a:prstGeom prst="rect">
              <a:avLst/>
            </a:prstGeom>
            <a:noFill/>
            <a:ln w="63500">
              <a:solidFill>
                <a:srgbClr val="FED520"/>
              </a:solidFill>
            </a:ln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inter"/>
                  <a:cs typeface="Tahoma" panose="020B0604030504040204" pitchFamily="34" charset="0"/>
                </a:rPr>
                <a:t>History</a:t>
              </a:r>
            </a:p>
          </p:txBody>
        </p:sp>
        <p:sp>
          <p:nvSpPr>
            <p:cNvPr id="11" name="TextBox 71">
              <a:extLst>
                <a:ext uri="{FF2B5EF4-FFF2-40B4-BE49-F238E27FC236}">
                  <a16:creationId xmlns:a16="http://schemas.microsoft.com/office/drawing/2014/main" id="{BCB9ABF8-4329-43B2-9FF6-378EA2F18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613" y="2957966"/>
              <a:ext cx="2400267" cy="461665"/>
            </a:xfrm>
            <a:prstGeom prst="rect">
              <a:avLst/>
            </a:prstGeom>
            <a:noFill/>
            <a:ln w="63500">
              <a:solidFill>
                <a:srgbClr val="FED520"/>
              </a:solidFill>
            </a:ln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inter"/>
                  <a:cs typeface="Tahoma" panose="020B0604030504040204" pitchFamily="34" charset="0"/>
                </a:rPr>
                <a:t>Animals</a:t>
              </a:r>
            </a:p>
          </p:txBody>
        </p:sp>
        <p:sp>
          <p:nvSpPr>
            <p:cNvPr id="12" name="TextBox 71">
              <a:extLst>
                <a:ext uri="{FF2B5EF4-FFF2-40B4-BE49-F238E27FC236}">
                  <a16:creationId xmlns:a16="http://schemas.microsoft.com/office/drawing/2014/main" id="{BCB9ABF8-4329-43B2-9FF6-378EA2F18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613" y="3847700"/>
              <a:ext cx="2400267" cy="461665"/>
            </a:xfrm>
            <a:prstGeom prst="rect">
              <a:avLst/>
            </a:prstGeom>
            <a:noFill/>
            <a:ln w="63500">
              <a:solidFill>
                <a:srgbClr val="FED520"/>
              </a:solidFill>
            </a:ln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inter"/>
                  <a:cs typeface="Tahoma" panose="020B0604030504040204" pitchFamily="34" charset="0"/>
                </a:rPr>
                <a:t>Environment</a:t>
              </a:r>
            </a:p>
          </p:txBody>
        </p:sp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BCB9ABF8-4329-43B2-9FF6-378EA2F18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612" y="4737434"/>
              <a:ext cx="2400267" cy="461665"/>
            </a:xfrm>
            <a:prstGeom prst="rect">
              <a:avLst/>
            </a:prstGeom>
            <a:noFill/>
            <a:ln w="63500">
              <a:solidFill>
                <a:srgbClr val="FED520"/>
              </a:solidFill>
            </a:ln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inter"/>
                  <a:cs typeface="Tahoma" panose="020B0604030504040204" pitchFamily="34" charset="0"/>
                </a:rPr>
                <a:t>Science</a:t>
              </a:r>
            </a:p>
          </p:txBody>
        </p:sp>
        <p:sp>
          <p:nvSpPr>
            <p:cNvPr id="14" name="TextBox 71">
              <a:extLst>
                <a:ext uri="{FF2B5EF4-FFF2-40B4-BE49-F238E27FC236}">
                  <a16:creationId xmlns:a16="http://schemas.microsoft.com/office/drawing/2014/main" id="{BCB9ABF8-4329-43B2-9FF6-378EA2F18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612" y="5627168"/>
              <a:ext cx="2400267" cy="461665"/>
            </a:xfrm>
            <a:prstGeom prst="rect">
              <a:avLst/>
            </a:prstGeom>
            <a:noFill/>
            <a:ln w="63500">
              <a:solidFill>
                <a:srgbClr val="FED520"/>
              </a:solidFill>
            </a:ln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inter"/>
                  <a:cs typeface="Tahoma" panose="020B0604030504040204" pitchFamily="34" charset="0"/>
                </a:rPr>
                <a:t>Gallery</a:t>
              </a:r>
            </a:p>
          </p:txBody>
        </p:sp>
      </p:grpSp>
      <p:sp>
        <p:nvSpPr>
          <p:cNvPr id="3" name="타원 2"/>
          <p:cNvSpPr/>
          <p:nvPr/>
        </p:nvSpPr>
        <p:spPr>
          <a:xfrm>
            <a:off x="5834129" y="4553763"/>
            <a:ext cx="159026" cy="159026"/>
          </a:xfrm>
          <a:prstGeom prst="ellipse">
            <a:avLst/>
          </a:prstGeom>
          <a:solidFill>
            <a:srgbClr val="FED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834129" y="5199099"/>
            <a:ext cx="159026" cy="159026"/>
          </a:xfrm>
          <a:prstGeom prst="ellipse">
            <a:avLst/>
          </a:prstGeom>
          <a:solidFill>
            <a:srgbClr val="FED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8599" y="4463999"/>
            <a:ext cx="3756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소개 및 정보 컨텐츠를 우선순위로 배치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38599" y="5109335"/>
            <a:ext cx="5283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상대적으로 중요도가 낮은 부분일수록 우측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하단에 배치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2E9F5-8BF0-4B4B-A77F-1A694B6B902C}"/>
              </a:ext>
            </a:extLst>
          </p:cNvPr>
          <p:cNvSpPr txBox="1"/>
          <p:nvPr/>
        </p:nvSpPr>
        <p:spPr>
          <a:xfrm>
            <a:off x="250032" y="188091"/>
            <a:ext cx="537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en-US" altLang="ko-KR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n-cs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024D8C-C59F-4C5F-9D21-7A6C5D4290DE}"/>
              </a:ext>
            </a:extLst>
          </p:cNvPr>
          <p:cNvSpPr txBox="1"/>
          <p:nvPr/>
        </p:nvSpPr>
        <p:spPr>
          <a:xfrm>
            <a:off x="769195" y="222487"/>
            <a:ext cx="4704524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atinLnBrk="1">
              <a:defRPr/>
            </a:pPr>
            <a:r>
              <a:rPr lang="ko-KR" altLang="en-US" sz="2400" spc="-2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사이트맵</a:t>
            </a:r>
            <a:r>
              <a:rPr lang="en-US" altLang="ko-KR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_ Site Map</a:t>
            </a:r>
            <a:endParaRPr lang="ko-KR" altLang="en-US" sz="2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35" y="2199733"/>
            <a:ext cx="4203174" cy="12444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226010" y="981932"/>
            <a:ext cx="2226365" cy="621581"/>
          </a:xfrm>
          <a:prstGeom prst="roundRect">
            <a:avLst/>
          </a:prstGeom>
          <a:noFill/>
          <a:ln w="38100">
            <a:solidFill>
              <a:srgbClr val="FED520"/>
            </a:solidFill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PC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168532" y="981932"/>
            <a:ext cx="2226365" cy="621581"/>
          </a:xfrm>
          <a:prstGeom prst="roundRect">
            <a:avLst/>
          </a:prstGeom>
          <a:noFill/>
          <a:ln w="38100">
            <a:solidFill>
              <a:srgbClr val="FED520"/>
            </a:solidFill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TABLET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111054" y="981932"/>
            <a:ext cx="2226365" cy="621581"/>
          </a:xfrm>
          <a:prstGeom prst="roundRect">
            <a:avLst/>
          </a:prstGeom>
          <a:noFill/>
          <a:ln w="38100">
            <a:solidFill>
              <a:srgbClr val="FED520"/>
            </a:solidFill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MOBILE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56"/>
          <a:stretch/>
        </p:blipFill>
        <p:spPr>
          <a:xfrm>
            <a:off x="855419" y="1822031"/>
            <a:ext cx="1483773" cy="4158952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82"/>
          <a:stretch/>
        </p:blipFill>
        <p:spPr>
          <a:xfrm>
            <a:off x="2588495" y="1739183"/>
            <a:ext cx="1483773" cy="2641600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04"/>
          <a:stretch/>
        </p:blipFill>
        <p:spPr>
          <a:xfrm>
            <a:off x="5486032" y="1777283"/>
            <a:ext cx="742581" cy="4203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7"/>
          <a:stretch/>
        </p:blipFill>
        <p:spPr>
          <a:xfrm>
            <a:off x="6476527" y="1777283"/>
            <a:ext cx="742581" cy="2603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93"/>
          <a:stretch/>
        </p:blipFill>
        <p:spPr>
          <a:xfrm>
            <a:off x="9432159" y="1777283"/>
            <a:ext cx="619757" cy="325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8"/>
          <a:stretch/>
        </p:blipFill>
        <p:spPr>
          <a:xfrm>
            <a:off x="10422654" y="1777283"/>
            <a:ext cx="619757" cy="3581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02E9F5-8BF0-4B4B-A77F-1A694B6B902C}"/>
              </a:ext>
            </a:extLst>
          </p:cNvPr>
          <p:cNvSpPr txBox="1"/>
          <p:nvPr/>
        </p:nvSpPr>
        <p:spPr>
          <a:xfrm>
            <a:off x="250032" y="188091"/>
            <a:ext cx="537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en-US" altLang="ko-KR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n-cs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24D8C-C59F-4C5F-9D21-7A6C5D4290DE}"/>
              </a:ext>
            </a:extLst>
          </p:cNvPr>
          <p:cNvSpPr txBox="1"/>
          <p:nvPr/>
        </p:nvSpPr>
        <p:spPr>
          <a:xfrm>
            <a:off x="769195" y="222487"/>
            <a:ext cx="4704524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atinLnBrk="1">
              <a:defRPr/>
            </a:pPr>
            <a:r>
              <a:rPr lang="ko-KR" altLang="en-US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페이퍼 </a:t>
            </a:r>
            <a:r>
              <a:rPr lang="ko-KR" altLang="en-US" sz="2400" spc="-2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프로토타입</a:t>
            </a:r>
            <a:endParaRPr lang="ko-KR" altLang="en-US" sz="2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20488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902E9F5-8BF0-4B4B-A77F-1A694B6B902C}"/>
              </a:ext>
            </a:extLst>
          </p:cNvPr>
          <p:cNvSpPr txBox="1"/>
          <p:nvPr/>
        </p:nvSpPr>
        <p:spPr>
          <a:xfrm>
            <a:off x="250032" y="188091"/>
            <a:ext cx="537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en-US" altLang="ko-KR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n-cs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24D8C-C59F-4C5F-9D21-7A6C5D4290DE}"/>
              </a:ext>
            </a:extLst>
          </p:cNvPr>
          <p:cNvSpPr txBox="1"/>
          <p:nvPr/>
        </p:nvSpPr>
        <p:spPr>
          <a:xfrm>
            <a:off x="769195" y="222487"/>
            <a:ext cx="4704524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atinLnBrk="1">
              <a:defRPr/>
            </a:pPr>
            <a:r>
              <a:rPr lang="ko-KR" altLang="en-US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디지털 </a:t>
            </a:r>
            <a:r>
              <a:rPr lang="ko-KR" altLang="en-US" sz="2400" spc="-2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프로토타입</a:t>
            </a:r>
            <a:endParaRPr lang="ko-KR" altLang="en-US" sz="2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26010" y="809657"/>
            <a:ext cx="2226365" cy="409546"/>
          </a:xfrm>
          <a:prstGeom prst="roundRect">
            <a:avLst/>
          </a:prstGeom>
          <a:noFill/>
          <a:ln w="38100">
            <a:solidFill>
              <a:srgbClr val="FED520"/>
            </a:solidFill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68532" y="809656"/>
            <a:ext cx="2226365" cy="409547"/>
          </a:xfrm>
          <a:prstGeom prst="roundRect">
            <a:avLst/>
          </a:prstGeom>
          <a:noFill/>
          <a:ln w="38100">
            <a:solidFill>
              <a:srgbClr val="FED520"/>
            </a:solidFill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TABLET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111054" y="809656"/>
            <a:ext cx="2226365" cy="409547"/>
          </a:xfrm>
          <a:prstGeom prst="roundRect">
            <a:avLst/>
          </a:prstGeom>
          <a:noFill/>
          <a:ln w="38100">
            <a:solidFill>
              <a:srgbClr val="FED520"/>
            </a:solidFill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MOBILE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1" y="1490477"/>
            <a:ext cx="1553957" cy="43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78" y="1490477"/>
            <a:ext cx="1591200" cy="2930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32" y="1490477"/>
            <a:ext cx="1115683" cy="43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72" y="1490477"/>
            <a:ext cx="972000" cy="53013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9" y="1437729"/>
            <a:ext cx="1034731" cy="54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25" y="1437729"/>
            <a:ext cx="90282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5500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902E9F5-8BF0-4B4B-A77F-1A694B6B902C}"/>
              </a:ext>
            </a:extLst>
          </p:cNvPr>
          <p:cNvSpPr txBox="1"/>
          <p:nvPr/>
        </p:nvSpPr>
        <p:spPr>
          <a:xfrm>
            <a:off x="250032" y="188091"/>
            <a:ext cx="537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en-US" altLang="ko-KR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n-cs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24D8C-C59F-4C5F-9D21-7A6C5D4290DE}"/>
              </a:ext>
            </a:extLst>
          </p:cNvPr>
          <p:cNvSpPr txBox="1"/>
          <p:nvPr/>
        </p:nvSpPr>
        <p:spPr>
          <a:xfrm>
            <a:off x="769195" y="222487"/>
            <a:ext cx="4704524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atinLnBrk="1">
              <a:defRPr/>
            </a:pPr>
            <a:r>
              <a:rPr lang="ko-KR" altLang="en-US" sz="2400" spc="-2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반응형</a:t>
            </a:r>
            <a:r>
              <a:rPr lang="ko-KR" altLang="en-US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 웹 기능 구현</a:t>
            </a:r>
            <a:endParaRPr lang="ko-KR" altLang="en-US" sz="2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1458" y="2050462"/>
            <a:ext cx="40735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Javascript</a:t>
            </a:r>
            <a:r>
              <a:rPr lang="ko-KR" altLang="en-US" sz="1600" dirty="0">
                <a:solidFill>
                  <a:schemeClr val="bg1"/>
                </a:solidFill>
              </a:rPr>
              <a:t>의 </a:t>
            </a:r>
            <a:r>
              <a:rPr lang="en-US" altLang="ko-KR" sz="1600" dirty="0">
                <a:solidFill>
                  <a:schemeClr val="bg1"/>
                </a:solidFill>
              </a:rPr>
              <a:t>slide </a:t>
            </a:r>
            <a:r>
              <a:rPr lang="ko-KR" altLang="en-US" sz="1600" dirty="0">
                <a:solidFill>
                  <a:schemeClr val="bg1"/>
                </a:solidFill>
              </a:rPr>
              <a:t>효과를 사용해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동물들이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흘러가는 듯한 표현을 구사하고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이미지에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마우스 </a:t>
            </a:r>
            <a:r>
              <a:rPr lang="en-US" altLang="ko-KR" sz="1600" dirty="0">
                <a:solidFill>
                  <a:schemeClr val="bg1"/>
                </a:solidFill>
              </a:rPr>
              <a:t>hover</a:t>
            </a:r>
            <a:r>
              <a:rPr lang="ko-KR" altLang="en-US" sz="1600" dirty="0">
                <a:solidFill>
                  <a:schemeClr val="bg1"/>
                </a:solidFill>
              </a:rPr>
              <a:t>시 동작이 잠시 멈추고 귀여운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동물들을 조금 더 크게 볼 수 있는 느낌을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넣어주었습니다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1458" y="1486859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Index : ANIMALS Section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2" y="887896"/>
            <a:ext cx="3600000" cy="28152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538606" y="3021496"/>
            <a:ext cx="622852" cy="251791"/>
          </a:xfrm>
          <a:prstGeom prst="rightArrow">
            <a:avLst/>
          </a:prstGeom>
          <a:solidFill>
            <a:srgbClr val="FED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73838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1127156"/>
            <a:ext cx="12192001" cy="5730845"/>
          </a:xfrm>
          <a:prstGeom prst="rect">
            <a:avLst/>
          </a:prstGeom>
          <a:solidFill>
            <a:srgbClr val="EDF2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latin typeface="Pretendard Medium" panose="02000603000000020004" pitchFamily="50" charset="-127"/>
            </a:endParaRPr>
          </a:p>
        </p:txBody>
      </p:sp>
      <p:sp>
        <p:nvSpPr>
          <p:cNvPr id="25" name="도넛 24"/>
          <p:cNvSpPr/>
          <p:nvPr/>
        </p:nvSpPr>
        <p:spPr>
          <a:xfrm>
            <a:off x="-3360614" y="1134690"/>
            <a:ext cx="5440256" cy="5440256"/>
          </a:xfrm>
          <a:prstGeom prst="donut">
            <a:avLst>
              <a:gd name="adj" fmla="val 16130"/>
            </a:avLst>
          </a:prstGeom>
          <a:solidFill>
            <a:srgbClr val="99CC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29" name="도넛 28"/>
          <p:cNvSpPr/>
          <p:nvPr/>
        </p:nvSpPr>
        <p:spPr>
          <a:xfrm>
            <a:off x="7090284" y="-1620537"/>
            <a:ext cx="5440256" cy="5440256"/>
          </a:xfrm>
          <a:prstGeom prst="donut">
            <a:avLst>
              <a:gd name="adj" fmla="val 16130"/>
            </a:avLst>
          </a:prstGeom>
          <a:solidFill>
            <a:srgbClr val="3366CC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grpSp>
        <p:nvGrpSpPr>
          <p:cNvPr id="115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116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b="1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「</a:t>
              </a:r>
              <a:r>
                <a:rPr lang="en-US" altLang="ko-KR" sz="2000" b="1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</a:t>
              </a:r>
              <a:r>
                <a:rPr lang="en-US" altLang="ko-KR" sz="2000" b="1" dirty="0">
                  <a:solidFill>
                    <a:srgbClr val="107AB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GS</a:t>
              </a:r>
              <a:r>
                <a:rPr lang="en-US" altLang="ko-KR" sz="2000" b="1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리테일</a:t>
              </a:r>
              <a:r>
                <a:rPr lang="ko-KR" altLang="en-US" sz="2000" b="1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00703000000020004" pitchFamily="50" charset="-127"/>
                </a:rPr>
                <a:t>」 웹 사이트 화면 분석</a:t>
              </a:r>
              <a:endParaRPr sz="2000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7327747" y="1865985"/>
              <a:ext cx="45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01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9CB31AD-9D02-49D6-B163-07A14898D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916"/>
          <a:stretch/>
        </p:blipFill>
        <p:spPr>
          <a:xfrm>
            <a:off x="8761538" y="1494971"/>
            <a:ext cx="2769798" cy="51944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래픽 2">
            <a:extLst>
              <a:ext uri="{FF2B5EF4-FFF2-40B4-BE49-F238E27FC236}">
                <a16:creationId xmlns:a16="http://schemas.microsoft.com/office/drawing/2014/main" id="{4EEDC13F-3D85-4DCA-BEA4-C6B02FFD9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5566" y="503167"/>
            <a:ext cx="1247774" cy="361951"/>
          </a:xfrm>
          <a:prstGeom prst="rect">
            <a:avLst/>
          </a:prstGeom>
        </p:spPr>
      </p:pic>
      <p:sp>
        <p:nvSpPr>
          <p:cNvPr id="21" name="Google Shape;123;p3">
            <a:extLst>
              <a:ext uri="{FF2B5EF4-FFF2-40B4-BE49-F238E27FC236}">
                <a16:creationId xmlns:a16="http://schemas.microsoft.com/office/drawing/2014/main" id="{77E82929-0EDF-4FC7-A05E-59E6DEDCC6EA}"/>
              </a:ext>
            </a:extLst>
          </p:cNvPr>
          <p:cNvSpPr/>
          <p:nvPr/>
        </p:nvSpPr>
        <p:spPr>
          <a:xfrm>
            <a:off x="9079839" y="955842"/>
            <a:ext cx="2133196" cy="357697"/>
          </a:xfrm>
          <a:prstGeom prst="roundRect">
            <a:avLst>
              <a:gd name="adj" fmla="val 0"/>
            </a:avLst>
          </a:prstGeom>
          <a:solidFill>
            <a:srgbClr val="EBEBE3"/>
          </a:soli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lvl="0" algn="ctr">
              <a:buClr>
                <a:schemeClr val="lt1"/>
              </a:buClr>
              <a:buSzPts val="18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제거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AA90A0-421E-43EC-8673-53E974F80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894" y="1496160"/>
            <a:ext cx="3664977" cy="50183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Google Shape;123;p3">
            <a:extLst>
              <a:ext uri="{FF2B5EF4-FFF2-40B4-BE49-F238E27FC236}">
                <a16:creationId xmlns:a16="http://schemas.microsoft.com/office/drawing/2014/main" id="{60AF58F3-EEF9-4FD9-B1F4-29253943F79D}"/>
              </a:ext>
            </a:extLst>
          </p:cNvPr>
          <p:cNvSpPr/>
          <p:nvPr/>
        </p:nvSpPr>
        <p:spPr>
          <a:xfrm>
            <a:off x="5201786" y="955842"/>
            <a:ext cx="2133196" cy="357697"/>
          </a:xfrm>
          <a:prstGeom prst="roundRect">
            <a:avLst>
              <a:gd name="adj" fmla="val 0"/>
            </a:avLst>
          </a:prstGeom>
          <a:solidFill>
            <a:srgbClr val="EBEBE3"/>
          </a:soli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lvl="0" algn="ctr">
              <a:buClr>
                <a:schemeClr val="lt1"/>
              </a:buClr>
              <a:buSzPts val="1800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서브 페이지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7" y="1501925"/>
            <a:ext cx="2917856" cy="50125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3" name="Google Shape;123;p3"/>
          <p:cNvSpPr/>
          <p:nvPr/>
        </p:nvSpPr>
        <p:spPr>
          <a:xfrm>
            <a:off x="1201265" y="959383"/>
            <a:ext cx="2133196" cy="357697"/>
          </a:xfrm>
          <a:prstGeom prst="roundRect">
            <a:avLst>
              <a:gd name="adj" fmla="val 0"/>
            </a:avLst>
          </a:prstGeom>
          <a:solidFill>
            <a:srgbClr val="EBEBE3"/>
          </a:soli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Malgun Gothic"/>
                <a:sym typeface="Malgun Gothic"/>
              </a:rPr>
              <a:t>사이트 메인 화면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902E9F5-8BF0-4B4B-A77F-1A694B6B902C}"/>
              </a:ext>
            </a:extLst>
          </p:cNvPr>
          <p:cNvSpPr txBox="1"/>
          <p:nvPr/>
        </p:nvSpPr>
        <p:spPr>
          <a:xfrm>
            <a:off x="250032" y="188091"/>
            <a:ext cx="537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en-US" altLang="ko-KR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n-cs"/>
              </a:rPr>
              <a:t>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24D8C-C59F-4C5F-9D21-7A6C5D4290DE}"/>
              </a:ext>
            </a:extLst>
          </p:cNvPr>
          <p:cNvSpPr txBox="1"/>
          <p:nvPr/>
        </p:nvSpPr>
        <p:spPr>
          <a:xfrm>
            <a:off x="769195" y="222487"/>
            <a:ext cx="4704524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atinLnBrk="1">
              <a:defRPr/>
            </a:pPr>
            <a:r>
              <a:rPr lang="ko-KR" altLang="en-US" sz="24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반응형</a:t>
            </a:r>
            <a:r>
              <a:rPr lang="ko-KR" altLang="en-US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 웹 </a:t>
            </a:r>
            <a:r>
              <a:rPr lang="en-US" altLang="ko-KR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24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해상도별</a:t>
            </a:r>
            <a:r>
              <a:rPr lang="ko-KR" altLang="en-US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 디바이스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0B33A9-4EF2-4017-A039-DFA942CDB7CF}"/>
              </a:ext>
            </a:extLst>
          </p:cNvPr>
          <p:cNvGrpSpPr/>
          <p:nvPr/>
        </p:nvGrpSpPr>
        <p:grpSpPr>
          <a:xfrm>
            <a:off x="250032" y="881823"/>
            <a:ext cx="7714526" cy="1007448"/>
            <a:chOff x="250032" y="881823"/>
            <a:chExt cx="7714526" cy="1007448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250032" y="881823"/>
              <a:ext cx="7714526" cy="1007448"/>
            </a:xfrm>
            <a:prstGeom prst="roundRect">
              <a:avLst/>
            </a:prstGeom>
            <a:solidFill>
              <a:schemeClr val="tx1">
                <a:alpha val="4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08717" y="1055666"/>
              <a:ext cx="5997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ED520"/>
                  </a:solidFill>
                </a:rPr>
                <a:t>Media query</a:t>
              </a:r>
              <a:r>
                <a:rPr lang="ko-KR" altLang="en-US" sz="2000" dirty="0">
                  <a:solidFill>
                    <a:schemeClr val="bg1"/>
                  </a:solidFill>
                </a:rPr>
                <a:t>를 사용하여 </a:t>
              </a:r>
              <a:r>
                <a:rPr lang="en-US" altLang="ko-KR" sz="2000" dirty="0">
                  <a:solidFill>
                    <a:schemeClr val="bg1"/>
                  </a:solidFill>
                </a:rPr>
                <a:t>1280/1024/768/640/480px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각 해상도에 최적화된 레이아웃을 구성하였습니다</a:t>
              </a:r>
              <a:r>
                <a:rPr lang="en-US" altLang="ko-KR" sz="2000" dirty="0">
                  <a:solidFill>
                    <a:schemeClr val="bg1"/>
                  </a:solidFill>
                </a:rPr>
                <a:t>.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733A1CF-5BD3-4910-B459-DF48CA3E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789" y="3158304"/>
            <a:ext cx="2715165" cy="34745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A5871C-B5DD-4D45-BC3F-D0F25118B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6942"/>
            <a:ext cx="6064762" cy="45485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916B29-83DE-4CD8-94FB-83AC3AF87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48" y="4075038"/>
            <a:ext cx="4709904" cy="256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99421E-4E10-4609-95F5-3A8111B90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8533" y="3838200"/>
            <a:ext cx="1675914" cy="29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2576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902E9F5-8BF0-4B4B-A77F-1A694B6B902C}"/>
              </a:ext>
            </a:extLst>
          </p:cNvPr>
          <p:cNvSpPr txBox="1"/>
          <p:nvPr/>
        </p:nvSpPr>
        <p:spPr>
          <a:xfrm>
            <a:off x="250032" y="188091"/>
            <a:ext cx="537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en-US" altLang="ko-KR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nter"/>
                <a:ea typeface="-윤고딕320"/>
                <a:cs typeface="+mn-cs"/>
              </a:rPr>
              <a:t>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24D8C-C59F-4C5F-9D21-7A6C5D4290DE}"/>
              </a:ext>
            </a:extLst>
          </p:cNvPr>
          <p:cNvSpPr txBox="1"/>
          <p:nvPr/>
        </p:nvSpPr>
        <p:spPr>
          <a:xfrm>
            <a:off x="769195" y="222487"/>
            <a:ext cx="4704524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atinLnBrk="1">
              <a:defRPr/>
            </a:pPr>
            <a:r>
              <a:rPr lang="ko-KR" altLang="en-US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웹 표준 </a:t>
            </a:r>
            <a:r>
              <a:rPr lang="en-US" altLang="ko-KR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ko-KR" altLang="en-US" sz="2400" spc="-2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웹 접근성 검사</a:t>
            </a:r>
            <a:endParaRPr lang="ko-KR" altLang="en-US" sz="24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0032" y="2333657"/>
            <a:ext cx="4848126" cy="2596152"/>
          </a:xfrm>
          <a:prstGeom prst="roundRect">
            <a:avLst/>
          </a:prstGeom>
          <a:noFill/>
          <a:ln w="38100">
            <a:solidFill>
              <a:srgbClr val="FED520"/>
            </a:solidFill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W3C</a:t>
            </a:r>
            <a:r>
              <a:rPr lang="ko-KR" altLang="en-US" sz="2000" b="1" dirty="0">
                <a:solidFill>
                  <a:schemeClr val="bg1"/>
                </a:solidFill>
              </a:rPr>
              <a:t>의 </a:t>
            </a:r>
            <a:r>
              <a:rPr lang="ko-KR" altLang="en-US" sz="2000" b="1" dirty="0" err="1">
                <a:solidFill>
                  <a:schemeClr val="bg1"/>
                </a:solidFill>
              </a:rPr>
              <a:t>마크업</a:t>
            </a:r>
            <a:r>
              <a:rPr lang="ko-KR" altLang="en-US" sz="2000" b="1" dirty="0">
                <a:solidFill>
                  <a:schemeClr val="bg1"/>
                </a:solidFill>
              </a:rPr>
              <a:t> 검증 검사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웹 접근성 검사 모두 </a:t>
            </a:r>
            <a:r>
              <a:rPr lang="en-US" altLang="ko-KR" sz="2000" b="1" dirty="0">
                <a:solidFill>
                  <a:srgbClr val="FED520"/>
                </a:solidFill>
              </a:rPr>
              <a:t>PASS</a:t>
            </a:r>
            <a:r>
              <a:rPr lang="ko-KR" altLang="en-US" sz="2000" b="1" dirty="0">
                <a:solidFill>
                  <a:schemeClr val="bg1"/>
                </a:solidFill>
              </a:rPr>
              <a:t>를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받았습니다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885" y="1188521"/>
            <a:ext cx="6664828" cy="22902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1C3992-29FA-4AA5-8AC7-3AF62B20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299" y="1832117"/>
            <a:ext cx="2520000" cy="12295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883820-9447-42B7-BEAD-A7AD1D703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885" y="3817625"/>
            <a:ext cx="6680098" cy="2596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ED7E41-5203-4452-87C8-27EEF0C6F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934" y="4500918"/>
            <a:ext cx="2520000" cy="12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467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도넛 25"/>
          <p:cNvSpPr/>
          <p:nvPr/>
        </p:nvSpPr>
        <p:spPr>
          <a:xfrm>
            <a:off x="-3360614" y="1134690"/>
            <a:ext cx="5440256" cy="5440256"/>
          </a:xfrm>
          <a:prstGeom prst="donut">
            <a:avLst>
              <a:gd name="adj" fmla="val 16130"/>
            </a:avLst>
          </a:prstGeom>
          <a:solidFill>
            <a:srgbClr val="99CC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27" name="도넛 26"/>
          <p:cNvSpPr/>
          <p:nvPr/>
        </p:nvSpPr>
        <p:spPr>
          <a:xfrm>
            <a:off x="7090284" y="-1620537"/>
            <a:ext cx="5440256" cy="5440256"/>
          </a:xfrm>
          <a:prstGeom prst="donut">
            <a:avLst>
              <a:gd name="adj" fmla="val 16130"/>
            </a:avLst>
          </a:prstGeom>
          <a:solidFill>
            <a:srgbClr val="3366CC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44" name="사각형: 둥근 위쪽 모서리 43">
            <a:extLst>
              <a:ext uri="{FF2B5EF4-FFF2-40B4-BE49-F238E27FC236}">
                <a16:creationId xmlns:a16="http://schemas.microsoft.com/office/drawing/2014/main" id="{6A1988B5-6D68-4A08-B2C3-C666421EB2A5}"/>
              </a:ext>
            </a:extLst>
          </p:cNvPr>
          <p:cNvSpPr/>
          <p:nvPr/>
        </p:nvSpPr>
        <p:spPr>
          <a:xfrm rot="16200000">
            <a:off x="2128248" y="2675221"/>
            <a:ext cx="2085868" cy="5038512"/>
          </a:xfrm>
          <a:prstGeom prst="round2SameRect">
            <a:avLst>
              <a:gd name="adj1" fmla="val 36900"/>
              <a:gd name="adj2" fmla="val 0"/>
            </a:avLst>
          </a:prstGeom>
          <a:solidFill>
            <a:srgbClr val="EBEBE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latin typeface="Pretendard Medium" panose="02000603000000020004" pitchFamily="50" charset="-127"/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AA200254-C537-4CA4-BBB6-D8FE966257FB}"/>
              </a:ext>
            </a:extLst>
          </p:cNvPr>
          <p:cNvSpPr/>
          <p:nvPr/>
        </p:nvSpPr>
        <p:spPr>
          <a:xfrm rot="16200000">
            <a:off x="7803947" y="98663"/>
            <a:ext cx="2085868" cy="5038512"/>
          </a:xfrm>
          <a:prstGeom prst="round2SameRect">
            <a:avLst>
              <a:gd name="adj1" fmla="val 36900"/>
              <a:gd name="adj2" fmla="val 0"/>
            </a:avLst>
          </a:prstGeom>
          <a:solidFill>
            <a:srgbClr val="EBEBE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latin typeface="Pretendard Medium" panose="02000603000000020004" pitchFamily="50" charset="-127"/>
            </a:endParaRP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83EC8C6D-74F1-4EB8-A65A-2914A5CE81CA}"/>
              </a:ext>
            </a:extLst>
          </p:cNvPr>
          <p:cNvSpPr/>
          <p:nvPr/>
        </p:nvSpPr>
        <p:spPr>
          <a:xfrm rot="16200000">
            <a:off x="7806852" y="2675221"/>
            <a:ext cx="2085868" cy="5038512"/>
          </a:xfrm>
          <a:prstGeom prst="round2SameRect">
            <a:avLst>
              <a:gd name="adj1" fmla="val 36900"/>
              <a:gd name="adj2" fmla="val 0"/>
            </a:avLst>
          </a:prstGeom>
          <a:solidFill>
            <a:srgbClr val="F4F4F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latin typeface="Pretendard Medium" panose="02000603000000020004" pitchFamily="50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49B9E8E-65D4-4D41-A6DF-B67D81D232F5}"/>
              </a:ext>
            </a:extLst>
          </p:cNvPr>
          <p:cNvSpPr/>
          <p:nvPr/>
        </p:nvSpPr>
        <p:spPr>
          <a:xfrm rot="16200000">
            <a:off x="2128249" y="98663"/>
            <a:ext cx="2085868" cy="5038512"/>
          </a:xfrm>
          <a:prstGeom prst="round2SameRect">
            <a:avLst>
              <a:gd name="adj1" fmla="val 36900"/>
              <a:gd name="adj2" fmla="val 0"/>
            </a:avLst>
          </a:prstGeom>
          <a:solidFill>
            <a:srgbClr val="F4F4F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latin typeface="Pretendard Medium" panose="02000603000000020004" pitchFamily="50" charset="-127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910238" y="5283017"/>
            <a:ext cx="4773388" cy="82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메뉴구성이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혼잡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복잡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Top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버튼 부재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endParaRPr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2928179" y="4332831"/>
            <a:ext cx="2548520" cy="36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algn="r">
              <a:buClr>
                <a:srgbClr val="333333"/>
              </a:buClr>
              <a:buSzPts val="1800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편의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UX/UI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6521936" y="5320429"/>
            <a:ext cx="4759835" cy="83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많은 콘텐츠 양으로 인한 가독성이 떨어짐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Index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페이지에서 메인 콘텐츠를 한 눈에 파악하기 어려움</a:t>
            </a:r>
            <a:endParaRPr sz="15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8500054" y="4268279"/>
            <a:ext cx="2548520" cy="36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algn="r">
              <a:buClr>
                <a:srgbClr val="333333"/>
              </a:buClr>
              <a:buSzPts val="1800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콘텐츠 구성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912710" y="2743731"/>
            <a:ext cx="3245148" cy="80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Html5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이전 방식의 코드 적용</a:t>
            </a:r>
            <a:endParaRPr sz="15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W3C </a:t>
            </a:r>
            <a:r>
              <a:rPr lang="en-US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markup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검사 시 오류 발생</a:t>
            </a:r>
            <a:endParaRPr sz="15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2928179" y="1727303"/>
            <a:ext cx="2548520" cy="36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algn="r">
              <a:buClr>
                <a:srgbClr val="333333"/>
              </a:buClr>
              <a:buSzPts val="1800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 접근성 및 웹 표준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64" name="Google Shape;164;p4"/>
          <p:cNvCxnSpPr>
            <a:cxnSpLocks/>
          </p:cNvCxnSpPr>
          <p:nvPr/>
        </p:nvCxnSpPr>
        <p:spPr>
          <a:xfrm flipH="1">
            <a:off x="5689591" y="1466571"/>
            <a:ext cx="848" cy="2362009"/>
          </a:xfrm>
          <a:prstGeom prst="straightConnector1">
            <a:avLst/>
          </a:prstGeom>
          <a:noFill/>
          <a:ln w="19050" cap="flat" cmpd="sng">
            <a:solidFill>
              <a:srgbClr val="FEB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4"/>
          <p:cNvSpPr txBox="1"/>
          <p:nvPr/>
        </p:nvSpPr>
        <p:spPr>
          <a:xfrm>
            <a:off x="6466969" y="2329328"/>
            <a:ext cx="4759835" cy="121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메뉴트리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구성이 복잡한 디자인</a:t>
            </a:r>
            <a:endParaRPr sz="15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단조로운 느낌과 트렌드에 뒤처진 레이아웃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웹페이지의 가독성이 떨어짐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8605931" y="1727303"/>
            <a:ext cx="2548520" cy="36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algn="r">
              <a:buClr>
                <a:srgbClr val="333333"/>
              </a:buClr>
              <a:buSzPts val="1800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레이아웃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EEDC13F-3D85-4DCA-BEA4-C6B02FFD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5566" y="503167"/>
            <a:ext cx="1247774" cy="361951"/>
          </a:xfrm>
          <a:prstGeom prst="rect">
            <a:avLst/>
          </a:prstGeom>
        </p:spPr>
      </p:pic>
      <p:cxnSp>
        <p:nvCxnSpPr>
          <p:cNvPr id="41" name="Google Shape;164;p4">
            <a:extLst>
              <a:ext uri="{FF2B5EF4-FFF2-40B4-BE49-F238E27FC236}">
                <a16:creationId xmlns:a16="http://schemas.microsoft.com/office/drawing/2014/main" id="{E5381D6F-A4D2-4483-AE93-A5F1FD3A8ADF}"/>
              </a:ext>
            </a:extLst>
          </p:cNvPr>
          <p:cNvCxnSpPr>
            <a:cxnSpLocks/>
          </p:cNvCxnSpPr>
          <p:nvPr/>
        </p:nvCxnSpPr>
        <p:spPr>
          <a:xfrm flipH="1">
            <a:off x="11364869" y="4031671"/>
            <a:ext cx="848" cy="2362009"/>
          </a:xfrm>
          <a:prstGeom prst="straightConnector1">
            <a:avLst/>
          </a:prstGeom>
          <a:noFill/>
          <a:ln w="19050" cap="flat" cmpd="sng">
            <a:solidFill>
              <a:srgbClr val="FEB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" name="Google Shape;164;p4">
            <a:extLst>
              <a:ext uri="{FF2B5EF4-FFF2-40B4-BE49-F238E27FC236}">
                <a16:creationId xmlns:a16="http://schemas.microsoft.com/office/drawing/2014/main" id="{64E8491E-CA17-4783-8A0A-223E5FE4D276}"/>
              </a:ext>
            </a:extLst>
          </p:cNvPr>
          <p:cNvCxnSpPr>
            <a:cxnSpLocks/>
          </p:cNvCxnSpPr>
          <p:nvPr/>
        </p:nvCxnSpPr>
        <p:spPr>
          <a:xfrm flipH="1">
            <a:off x="5683627" y="4031671"/>
            <a:ext cx="848" cy="2362009"/>
          </a:xfrm>
          <a:prstGeom prst="straightConnector1">
            <a:avLst/>
          </a:prstGeom>
          <a:noFill/>
          <a:ln w="19050" cap="flat" cmpd="sng">
            <a:solidFill>
              <a:srgbClr val="FEB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" name="Google Shape;164;p4">
            <a:extLst>
              <a:ext uri="{FF2B5EF4-FFF2-40B4-BE49-F238E27FC236}">
                <a16:creationId xmlns:a16="http://schemas.microsoft.com/office/drawing/2014/main" id="{4B778FE8-ED9C-430C-95C5-7F0855F16443}"/>
              </a:ext>
            </a:extLst>
          </p:cNvPr>
          <p:cNvCxnSpPr>
            <a:cxnSpLocks/>
          </p:cNvCxnSpPr>
          <p:nvPr/>
        </p:nvCxnSpPr>
        <p:spPr>
          <a:xfrm flipH="1">
            <a:off x="11365717" y="1466571"/>
            <a:ext cx="848" cy="2362009"/>
          </a:xfrm>
          <a:prstGeom prst="straightConnector1">
            <a:avLst/>
          </a:prstGeom>
          <a:noFill/>
          <a:ln w="19050" cap="flat" cmpd="sng">
            <a:solidFill>
              <a:srgbClr val="FEB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1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32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b="1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「 </a:t>
              </a:r>
              <a:r>
                <a:rPr lang="en-US" altLang="ko-KR" sz="2000" b="1" dirty="0">
                  <a:solidFill>
                    <a:srgbClr val="107AB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GS</a:t>
              </a:r>
              <a:r>
                <a:rPr lang="en-US" altLang="ko-KR" sz="2000" b="1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리테일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」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00703000000020004" pitchFamily="50" charset="-127"/>
                </a:rPr>
                <a:t> 웹 사이트 화면 분석</a:t>
              </a:r>
              <a:endParaRPr sz="2000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endParaRPr>
            </a:p>
            <a:p>
              <a:pPr>
                <a:buClr>
                  <a:schemeClr val="dk1"/>
                </a:buClr>
                <a:buSzPts val="2000"/>
              </a:pPr>
              <a:endParaRPr sz="2000" dirty="0">
                <a:solidFill>
                  <a:srgbClr val="3F3F3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3" name="Google Shape;117;p3"/>
            <p:cNvSpPr txBox="1"/>
            <p:nvPr/>
          </p:nvSpPr>
          <p:spPr>
            <a:xfrm>
              <a:off x="7327747" y="1865985"/>
              <a:ext cx="45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01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넛 26"/>
          <p:cNvSpPr/>
          <p:nvPr/>
        </p:nvSpPr>
        <p:spPr>
          <a:xfrm>
            <a:off x="-3360614" y="1134690"/>
            <a:ext cx="5440256" cy="5440256"/>
          </a:xfrm>
          <a:prstGeom prst="donut">
            <a:avLst>
              <a:gd name="adj" fmla="val 16130"/>
            </a:avLst>
          </a:prstGeom>
          <a:solidFill>
            <a:srgbClr val="99CC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2" name="도넛 1"/>
          <p:cNvSpPr/>
          <p:nvPr/>
        </p:nvSpPr>
        <p:spPr>
          <a:xfrm>
            <a:off x="7090284" y="-1620537"/>
            <a:ext cx="5440256" cy="5440256"/>
          </a:xfrm>
          <a:prstGeom prst="donut">
            <a:avLst>
              <a:gd name="adj" fmla="val 16130"/>
            </a:avLst>
          </a:prstGeom>
          <a:solidFill>
            <a:srgbClr val="3366CC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735997" y="1302597"/>
            <a:ext cx="3800835" cy="33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rPr>
              <a:t>BGF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rPr>
              <a:t>리테일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37D316-2025-45A8-8A13-89A9FE60D24F}"/>
              </a:ext>
            </a:extLst>
          </p:cNvPr>
          <p:cNvSpPr txBox="1"/>
          <p:nvPr/>
        </p:nvSpPr>
        <p:spPr>
          <a:xfrm>
            <a:off x="697072" y="1954532"/>
            <a:ext cx="4736631" cy="15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기업의 이미지와 알맞는 일정한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색상톤과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글꼴로 인하여 보는 이에게 친숙하고 편안함을 줌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한 눈에 보기 힘든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네비의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뎁스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Google Shape;124;p3">
            <a:extLst>
              <a:ext uri="{FF2B5EF4-FFF2-40B4-BE49-F238E27FC236}">
                <a16:creationId xmlns:a16="http://schemas.microsoft.com/office/drawing/2014/main" id="{04F0D7F4-FF7A-4CE5-BC2B-2A205D5D9C7A}"/>
              </a:ext>
            </a:extLst>
          </p:cNvPr>
          <p:cNvSpPr/>
          <p:nvPr/>
        </p:nvSpPr>
        <p:spPr>
          <a:xfrm>
            <a:off x="6548450" y="1317811"/>
            <a:ext cx="3168697" cy="33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rPr>
              <a:t>신세계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1" name="Google Shape;124;p3">
            <a:extLst>
              <a:ext uri="{FF2B5EF4-FFF2-40B4-BE49-F238E27FC236}">
                <a16:creationId xmlns:a16="http://schemas.microsoft.com/office/drawing/2014/main" id="{1EBA9AEF-1ED6-485C-8E77-C1AD0C4D0BAA}"/>
              </a:ext>
            </a:extLst>
          </p:cNvPr>
          <p:cNvSpPr/>
          <p:nvPr/>
        </p:nvSpPr>
        <p:spPr>
          <a:xfrm>
            <a:off x="6548447" y="4219748"/>
            <a:ext cx="3168697" cy="33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rPr>
              <a:t>현대홈쇼핑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D38AED-8AFD-48FB-AA11-1B39CBB285F7}"/>
              </a:ext>
            </a:extLst>
          </p:cNvPr>
          <p:cNvSpPr txBox="1"/>
          <p:nvPr/>
        </p:nvSpPr>
        <p:spPr>
          <a:xfrm>
            <a:off x="6548451" y="1954532"/>
            <a:ext cx="5218844" cy="1156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차분한 색감과 모던한 디자인으로 고급스러운 느낌을 연출</a:t>
            </a:r>
            <a:endParaRPr lang="en-US" altLang="ko-KR" sz="1600" dirty="0">
              <a:solidFill>
                <a:schemeClr val="tx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간결한 레이아웃 배치와 자간</a:t>
            </a:r>
            <a:r>
              <a:rPr lang="en-US" altLang="ko-KR" sz="16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6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행간의 적절한 활용으로 </a:t>
            </a:r>
            <a:r>
              <a:rPr lang="ko-KR" altLang="en-US" sz="1600" dirty="0" err="1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가독성을</a:t>
            </a:r>
            <a:r>
              <a:rPr lang="ko-KR" altLang="en-US" sz="16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높임 </a:t>
            </a:r>
            <a:endParaRPr lang="en-US" altLang="ko-KR" sz="1600" dirty="0">
              <a:solidFill>
                <a:schemeClr val="tx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91E66-CC18-4460-A5B9-0DBB62866D49}"/>
              </a:ext>
            </a:extLst>
          </p:cNvPr>
          <p:cNvSpPr txBox="1"/>
          <p:nvPr/>
        </p:nvSpPr>
        <p:spPr>
          <a:xfrm>
            <a:off x="736000" y="4705376"/>
            <a:ext cx="4991817" cy="1855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트렌디한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디자인과 다양한 애니메이션 효과로 인해 신선함과 더불어 즐거움을 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화려하고 </a:t>
            </a:r>
            <a:r>
              <a:rPr lang="ko-KR" altLang="en-US" sz="1600" dirty="0" err="1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트렌디하지만</a:t>
            </a:r>
            <a:r>
              <a:rPr lang="ko-KR" altLang="en-US" sz="16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기업의 의도가 뚜렷하게 보이지 않음</a:t>
            </a:r>
            <a:endParaRPr lang="en-US" altLang="ko-KR" sz="1600" dirty="0">
              <a:solidFill>
                <a:schemeClr val="tx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1" dirty="0">
              <a:solidFill>
                <a:schemeClr val="tx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Google Shape;124;p3">
            <a:extLst>
              <a:ext uri="{FF2B5EF4-FFF2-40B4-BE49-F238E27FC236}">
                <a16:creationId xmlns:a16="http://schemas.microsoft.com/office/drawing/2014/main" id="{DEB5C756-ADCF-466C-BDDC-DF35FA6FF8C2}"/>
              </a:ext>
            </a:extLst>
          </p:cNvPr>
          <p:cNvSpPr/>
          <p:nvPr/>
        </p:nvSpPr>
        <p:spPr>
          <a:xfrm>
            <a:off x="735999" y="4219748"/>
            <a:ext cx="3168697" cy="33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rPr>
              <a:t>롯데쇼핑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566847-799B-4FE4-8398-50D209F8C3A5}"/>
              </a:ext>
            </a:extLst>
          </p:cNvPr>
          <p:cNvSpPr txBox="1"/>
          <p:nvPr/>
        </p:nvSpPr>
        <p:spPr>
          <a:xfrm>
            <a:off x="6548446" y="4705374"/>
            <a:ext cx="5218844" cy="2225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상단 탭의 활용도를 높여 쉽고 빠르게 찾을 수 있음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적합한 이미지 선택으로 인해 기업이 추구하고자 하는 의도를 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담아냄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기업의 심플하고 베이직한 구성에 모든 페이지가 한 눈에 들어옴</a:t>
            </a: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1" dirty="0">
              <a:solidFill>
                <a:schemeClr val="tx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9" name="Google Shape;118;p3">
            <a:extLst>
              <a:ext uri="{FF2B5EF4-FFF2-40B4-BE49-F238E27FC236}">
                <a16:creationId xmlns:a16="http://schemas.microsoft.com/office/drawing/2014/main" id="{2BDE1617-ACC0-45CD-9493-7DD1D6BD525D}"/>
              </a:ext>
            </a:extLst>
          </p:cNvPr>
          <p:cNvCxnSpPr>
            <a:cxnSpLocks/>
          </p:cNvCxnSpPr>
          <p:nvPr/>
        </p:nvCxnSpPr>
        <p:spPr>
          <a:xfrm>
            <a:off x="697068" y="4000500"/>
            <a:ext cx="10658475" cy="0"/>
          </a:xfrm>
          <a:prstGeom prst="straightConnector1">
            <a:avLst/>
          </a:prstGeom>
          <a:noFill/>
          <a:ln w="28575" cap="rnd" cmpd="sng">
            <a:solidFill>
              <a:srgbClr val="757070">
                <a:alpha val="67000"/>
              </a:srgbClr>
            </a:solidFill>
            <a:prstDash val="sysDot"/>
            <a:miter lim="800000"/>
            <a:headEnd type="none" w="sm" len="sm"/>
            <a:tailEnd type="none" w="sm" len="sm"/>
          </a:ln>
        </p:spPr>
      </p:cxnSp>
      <p:cxnSp>
        <p:nvCxnSpPr>
          <p:cNvPr id="51" name="Google Shape;118;p3">
            <a:extLst>
              <a:ext uri="{FF2B5EF4-FFF2-40B4-BE49-F238E27FC236}">
                <a16:creationId xmlns:a16="http://schemas.microsoft.com/office/drawing/2014/main" id="{D578B9F9-81CD-4D67-B3EB-787488B1FE6F}"/>
              </a:ext>
            </a:extLst>
          </p:cNvPr>
          <p:cNvCxnSpPr>
            <a:cxnSpLocks/>
          </p:cNvCxnSpPr>
          <p:nvPr/>
        </p:nvCxnSpPr>
        <p:spPr>
          <a:xfrm flipH="1">
            <a:off x="5938298" y="1314453"/>
            <a:ext cx="13460" cy="5010537"/>
          </a:xfrm>
          <a:prstGeom prst="straightConnector1">
            <a:avLst/>
          </a:prstGeom>
          <a:noFill/>
          <a:ln w="28575" cap="rnd" cmpd="sng">
            <a:solidFill>
              <a:srgbClr val="757070">
                <a:alpha val="67000"/>
              </a:srgbClr>
            </a:solidFill>
            <a:prstDash val="sysDot"/>
            <a:miter lim="800000"/>
            <a:headEnd type="none" w="sm" len="sm"/>
            <a:tailEnd type="none" w="sm" len="sm"/>
          </a:ln>
        </p:spPr>
      </p:cxnSp>
      <p:pic>
        <p:nvPicPr>
          <p:cNvPr id="35" name="그래픽 2">
            <a:extLst>
              <a:ext uri="{FF2B5EF4-FFF2-40B4-BE49-F238E27FC236}">
                <a16:creationId xmlns:a16="http://schemas.microsoft.com/office/drawing/2014/main" id="{4EEDC13F-3D85-4DCA-BEA4-C6B02FFD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5566" y="503167"/>
            <a:ext cx="1247774" cy="361951"/>
          </a:xfrm>
          <a:prstGeom prst="rect">
            <a:avLst/>
          </a:prstGeom>
        </p:spPr>
      </p:pic>
      <p:sp>
        <p:nvSpPr>
          <p:cNvPr id="37" name="Google Shape;124;p3">
            <a:extLst>
              <a:ext uri="{FF2B5EF4-FFF2-40B4-BE49-F238E27FC236}">
                <a16:creationId xmlns:a16="http://schemas.microsoft.com/office/drawing/2014/main" id="{E4D0CC5B-F90A-4F72-967E-4E92CE135828}"/>
              </a:ext>
            </a:extLst>
          </p:cNvPr>
          <p:cNvSpPr/>
          <p:nvPr/>
        </p:nvSpPr>
        <p:spPr>
          <a:xfrm>
            <a:off x="2967756" y="1348376"/>
            <a:ext cx="2809115" cy="312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en-US" altLang="ko-KR"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ExtraBold" panose="02000903000000020004" pitchFamily="50" charset="-127"/>
              </a:rPr>
              <a:t>https://www.bgfretail.com</a:t>
            </a:r>
            <a:endParaRPr sz="1401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8" name="Google Shape;124;p3">
            <a:extLst>
              <a:ext uri="{FF2B5EF4-FFF2-40B4-BE49-F238E27FC236}">
                <a16:creationId xmlns:a16="http://schemas.microsoft.com/office/drawing/2014/main" id="{2587074B-EDA1-41EF-9A5E-A9423B281B5E}"/>
              </a:ext>
            </a:extLst>
          </p:cNvPr>
          <p:cNvSpPr/>
          <p:nvPr/>
        </p:nvSpPr>
        <p:spPr>
          <a:xfrm>
            <a:off x="8633443" y="1412847"/>
            <a:ext cx="2739111" cy="36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en-US" altLang="ko-KR"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ExtraBold" panose="02000903000000020004" pitchFamily="50" charset="-127"/>
              </a:rPr>
              <a:t>https://www.shinsegae.com</a:t>
            </a:r>
            <a:endParaRPr sz="1401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0" name="Google Shape;124;p3">
            <a:extLst>
              <a:ext uri="{FF2B5EF4-FFF2-40B4-BE49-F238E27FC236}">
                <a16:creationId xmlns:a16="http://schemas.microsoft.com/office/drawing/2014/main" id="{B8077819-42E3-4A53-BCD1-ACB618BDF77B}"/>
              </a:ext>
            </a:extLst>
          </p:cNvPr>
          <p:cNvSpPr/>
          <p:nvPr/>
        </p:nvSpPr>
        <p:spPr>
          <a:xfrm>
            <a:off x="8624333" y="4263575"/>
            <a:ext cx="2757327" cy="304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en-US" altLang="ko-KR"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ExtraBold" panose="02000903000000020004" pitchFamily="50" charset="-127"/>
              </a:rPr>
              <a:t>https://company.hmall.com</a:t>
            </a:r>
          </a:p>
          <a:p>
            <a:pPr lvl="0">
              <a:buClr>
                <a:schemeClr val="lt1"/>
              </a:buClr>
              <a:buSzPts val="1800"/>
            </a:pPr>
            <a:endParaRPr lang="en-US" altLang="ko-KR" sz="1800" dirty="0">
              <a:solidFill>
                <a:srgbClr val="8E684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2" name="Google Shape;124;p3">
            <a:extLst>
              <a:ext uri="{FF2B5EF4-FFF2-40B4-BE49-F238E27FC236}">
                <a16:creationId xmlns:a16="http://schemas.microsoft.com/office/drawing/2014/main" id="{B533BBA9-D576-4CD9-9E6C-9F5222DD3FFD}"/>
              </a:ext>
            </a:extLst>
          </p:cNvPr>
          <p:cNvSpPr/>
          <p:nvPr/>
        </p:nvSpPr>
        <p:spPr>
          <a:xfrm>
            <a:off x="2593208" y="4263573"/>
            <a:ext cx="3328004" cy="296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en-US" altLang="ko-KR"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ExtraBold" panose="02000903000000020004" pitchFamily="50" charset="-127"/>
              </a:rPr>
              <a:t>https://www.lotteshopping.com</a:t>
            </a:r>
            <a:endParaRPr sz="1401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2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43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 경쟁사 및 모델 사이트 분석</a:t>
              </a:r>
              <a:endParaRPr sz="2000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4" name="Google Shape;117;p3"/>
            <p:cNvSpPr txBox="1"/>
            <p:nvPr/>
          </p:nvSpPr>
          <p:spPr>
            <a:xfrm>
              <a:off x="7327747" y="1865985"/>
              <a:ext cx="45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02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58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넛 16"/>
          <p:cNvSpPr/>
          <p:nvPr/>
        </p:nvSpPr>
        <p:spPr>
          <a:xfrm>
            <a:off x="3537926" y="1646750"/>
            <a:ext cx="4374508" cy="4374508"/>
          </a:xfrm>
          <a:prstGeom prst="donut">
            <a:avLst>
              <a:gd name="adj" fmla="val 9921"/>
            </a:avLst>
          </a:prstGeom>
          <a:solidFill>
            <a:srgbClr val="99CC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16" name="도넛 15"/>
          <p:cNvSpPr/>
          <p:nvPr/>
        </p:nvSpPr>
        <p:spPr>
          <a:xfrm>
            <a:off x="4400730" y="2528382"/>
            <a:ext cx="2660841" cy="2660841"/>
          </a:xfrm>
          <a:prstGeom prst="donut">
            <a:avLst>
              <a:gd name="adj" fmla="val 16130"/>
            </a:avLst>
          </a:prstGeom>
          <a:solidFill>
            <a:srgbClr val="3366CC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1D736B0-FBB6-4618-A3CA-DA2C1CEF8A02}"/>
              </a:ext>
            </a:extLst>
          </p:cNvPr>
          <p:cNvCxnSpPr/>
          <p:nvPr/>
        </p:nvCxnSpPr>
        <p:spPr>
          <a:xfrm flipV="1">
            <a:off x="5743765" y="1506219"/>
            <a:ext cx="0" cy="4705164"/>
          </a:xfrm>
          <a:prstGeom prst="straightConnector1">
            <a:avLst/>
          </a:prstGeom>
          <a:ln w="34925">
            <a:solidFill>
              <a:srgbClr val="FEB91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B91F34B-10FD-46D5-811B-94B0A084FBAA}"/>
              </a:ext>
            </a:extLst>
          </p:cNvPr>
          <p:cNvCxnSpPr/>
          <p:nvPr/>
        </p:nvCxnSpPr>
        <p:spPr>
          <a:xfrm>
            <a:off x="2471687" y="3862403"/>
            <a:ext cx="6356412" cy="0"/>
          </a:xfrm>
          <a:prstGeom prst="straightConnector1">
            <a:avLst/>
          </a:prstGeom>
          <a:ln w="34925">
            <a:solidFill>
              <a:srgbClr val="FEB91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BCDB18A-AE36-4ECB-91C4-856FE19B0CB2}"/>
              </a:ext>
            </a:extLst>
          </p:cNvPr>
          <p:cNvSpPr txBox="1"/>
          <p:nvPr/>
        </p:nvSpPr>
        <p:spPr>
          <a:xfrm>
            <a:off x="7929548" y="3858800"/>
            <a:ext cx="2306020" cy="379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1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정보성 </a:t>
            </a:r>
            <a:r>
              <a:rPr lang="en-US" altLang="ko-KR" sz="1401" dirty="0">
                <a:solidFill>
                  <a:schemeClr val="tx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retendard" panose="02000503000000020004" pitchFamily="50" charset="-127"/>
              </a:rPr>
              <a:t>(</a:t>
            </a:r>
            <a:r>
              <a:rPr lang="en-US" altLang="ko-KR" sz="1401" dirty="0" err="1">
                <a:solidFill>
                  <a:schemeClr val="tx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retendard" panose="02000503000000020004" pitchFamily="50" charset="-127"/>
              </a:rPr>
              <a:t>Informativeness</a:t>
            </a:r>
            <a:r>
              <a:rPr lang="en-US" altLang="ko-KR" sz="1401" dirty="0">
                <a:solidFill>
                  <a:schemeClr val="tx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303FAE-F9FF-4FF8-9898-3A705267F972}"/>
              </a:ext>
            </a:extLst>
          </p:cNvPr>
          <p:cNvSpPr txBox="1"/>
          <p:nvPr/>
        </p:nvSpPr>
        <p:spPr>
          <a:xfrm>
            <a:off x="5609777" y="1293999"/>
            <a:ext cx="1838805" cy="379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1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사용성 </a:t>
            </a:r>
            <a:r>
              <a:rPr lang="en-US" altLang="ko-KR" sz="1401" dirty="0">
                <a:solidFill>
                  <a:schemeClr val="tx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Pretendard" panose="02000503000000020004" pitchFamily="50" charset="-127"/>
              </a:rPr>
              <a:t>(Usability)</a:t>
            </a:r>
          </a:p>
        </p:txBody>
      </p:sp>
      <p:pic>
        <p:nvPicPr>
          <p:cNvPr id="22" name="그래픽 2">
            <a:extLst>
              <a:ext uri="{FF2B5EF4-FFF2-40B4-BE49-F238E27FC236}">
                <a16:creationId xmlns:a16="http://schemas.microsoft.com/office/drawing/2014/main" id="{4EEDC13F-3D85-4DCA-BEA4-C6B02FFD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5566" y="503167"/>
            <a:ext cx="1247774" cy="3619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868BD3-D0EE-44D9-98BF-3D5458028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066" y="1506219"/>
            <a:ext cx="1953220" cy="10954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20C258-AD0F-408A-AF84-1990FCD07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23" y="2544672"/>
            <a:ext cx="1076733" cy="1931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4B7427-361C-4B7B-94DD-3B866CC07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158" y="2154191"/>
            <a:ext cx="1518772" cy="2932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3C2C36-E3B3-4921-B248-7ED65CC44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804" y="1571050"/>
            <a:ext cx="1023537" cy="298248"/>
          </a:xfrm>
          <a:prstGeom prst="rect">
            <a:avLst/>
          </a:prstGeom>
        </p:spPr>
      </p:pic>
      <p:grpSp>
        <p:nvGrpSpPr>
          <p:cNvPr id="20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21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 포지셔닝 맵</a:t>
              </a:r>
              <a:r>
                <a:rPr lang="en-US" altLang="ko-KR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– Positioning Map</a:t>
              </a:r>
              <a:endParaRPr sz="2000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3" name="Google Shape;117;p3"/>
            <p:cNvSpPr txBox="1"/>
            <p:nvPr/>
          </p:nvSpPr>
          <p:spPr>
            <a:xfrm>
              <a:off x="7327747" y="1865985"/>
              <a:ext cx="45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03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89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넛 21"/>
          <p:cNvSpPr/>
          <p:nvPr/>
        </p:nvSpPr>
        <p:spPr>
          <a:xfrm>
            <a:off x="-3360614" y="1134690"/>
            <a:ext cx="5440256" cy="5440256"/>
          </a:xfrm>
          <a:prstGeom prst="donut">
            <a:avLst>
              <a:gd name="adj" fmla="val 16130"/>
            </a:avLst>
          </a:prstGeom>
          <a:solidFill>
            <a:srgbClr val="99CC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23" name="도넛 22"/>
          <p:cNvSpPr/>
          <p:nvPr/>
        </p:nvSpPr>
        <p:spPr>
          <a:xfrm>
            <a:off x="7090284" y="-1620537"/>
            <a:ext cx="5440256" cy="5440256"/>
          </a:xfrm>
          <a:prstGeom prst="donut">
            <a:avLst>
              <a:gd name="adj" fmla="val 16130"/>
            </a:avLst>
          </a:prstGeom>
          <a:solidFill>
            <a:srgbClr val="3366CC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0188A29-24DF-4C2C-B2EA-494609A602AC}"/>
              </a:ext>
            </a:extLst>
          </p:cNvPr>
          <p:cNvSpPr/>
          <p:nvPr/>
        </p:nvSpPr>
        <p:spPr>
          <a:xfrm>
            <a:off x="1571283" y="2683607"/>
            <a:ext cx="9049441" cy="1511285"/>
          </a:xfrm>
          <a:prstGeom prst="roundRect">
            <a:avLst/>
          </a:prstGeom>
          <a:solidFill>
            <a:srgbClr val="F4F4F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latin typeface="Pretendard Medium" panose="0200060300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3A775FC-940B-467C-AB20-00611F289D4A}"/>
              </a:ext>
            </a:extLst>
          </p:cNvPr>
          <p:cNvSpPr/>
          <p:nvPr/>
        </p:nvSpPr>
        <p:spPr>
          <a:xfrm>
            <a:off x="1571283" y="4340390"/>
            <a:ext cx="9049441" cy="1127902"/>
          </a:xfrm>
          <a:prstGeom prst="roundRect">
            <a:avLst/>
          </a:prstGeom>
          <a:solidFill>
            <a:srgbClr val="F4F4F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latin typeface="Pretendard Medium" panose="02000603000000020004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FA46D58-FEE8-4DDA-962E-A7912979E0BF}"/>
              </a:ext>
            </a:extLst>
          </p:cNvPr>
          <p:cNvSpPr/>
          <p:nvPr/>
        </p:nvSpPr>
        <p:spPr>
          <a:xfrm>
            <a:off x="1571283" y="5589769"/>
            <a:ext cx="9049441" cy="789192"/>
          </a:xfrm>
          <a:prstGeom prst="roundRect">
            <a:avLst/>
          </a:prstGeom>
          <a:solidFill>
            <a:srgbClr val="F4F4F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latin typeface="Pretendard Medium" panose="0200060300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E7DC29A-58B1-47FD-9C34-198AE8A24C99}"/>
              </a:ext>
            </a:extLst>
          </p:cNvPr>
          <p:cNvSpPr/>
          <p:nvPr/>
        </p:nvSpPr>
        <p:spPr>
          <a:xfrm>
            <a:off x="1571283" y="1407068"/>
            <a:ext cx="9049441" cy="1127902"/>
          </a:xfrm>
          <a:prstGeom prst="roundRect">
            <a:avLst/>
          </a:prstGeom>
          <a:solidFill>
            <a:srgbClr val="F4F4F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latin typeface="Pretendard Medium" panose="02000603000000020004" pitchFamily="50" charset="-127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1978183" y="5799477"/>
            <a:ext cx="2508315" cy="36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333333"/>
              </a:buClr>
              <a:buSzPts val="1800"/>
            </a:pPr>
            <a:r>
              <a:rPr lang="ko-KR" altLang="en-US" sz="2000" dirty="0">
                <a:solidFill>
                  <a:srgbClr val="0375B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크로스 </a:t>
            </a:r>
            <a:r>
              <a:rPr lang="ko-KR" altLang="en-US" sz="2000" dirty="0" err="1">
                <a:solidFill>
                  <a:srgbClr val="0375B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브라우징</a:t>
            </a:r>
            <a:endParaRPr sz="2000" dirty="0">
              <a:solidFill>
                <a:srgbClr val="0375B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5938598" y="4503890"/>
            <a:ext cx="4567824" cy="73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필요한 정보를 전달할 수 있는 콘텐츠 구성</a:t>
            </a:r>
            <a:endParaRPr lang="en-US" altLang="ko-KR" sz="1500" dirty="0">
              <a:solidFill>
                <a:schemeClr val="tx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한 눈에 알아보기 쉽게 정리</a:t>
            </a:r>
            <a:endParaRPr sz="1500" dirty="0">
              <a:solidFill>
                <a:schemeClr val="tx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1978183" y="4687220"/>
            <a:ext cx="2508315" cy="36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333333"/>
              </a:buClr>
              <a:buSzPts val="1800"/>
            </a:pPr>
            <a:r>
              <a:rPr lang="ko-KR" altLang="en-US" sz="2000" dirty="0">
                <a:solidFill>
                  <a:srgbClr val="0375B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콘텐츠 구성</a:t>
            </a:r>
            <a:endParaRPr sz="2000" dirty="0">
              <a:solidFill>
                <a:srgbClr val="0375B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5938598" y="1590523"/>
            <a:ext cx="4443440" cy="744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  <a:sym typeface="Malgun Gothic"/>
              </a:rPr>
              <a:t>논리적 구조의 마크업 사용으로 웹 표준성 준수 </a:t>
            </a:r>
            <a:endParaRPr lang="en-US" altLang="ko-KR" sz="1500" dirty="0">
              <a:solidFill>
                <a:schemeClr val="tx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  <a:sym typeface="Malgun Gothic"/>
            </a:endParaRPr>
          </a:p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  <a:sym typeface="Malgun Gothic"/>
              </a:rPr>
              <a:t>이미지도 텍스트로 전달 할 수 있게 웹 접근성 개선</a:t>
            </a:r>
          </a:p>
        </p:txBody>
      </p:sp>
      <p:sp>
        <p:nvSpPr>
          <p:cNvPr id="163" name="Google Shape;163;p4"/>
          <p:cNvSpPr/>
          <p:nvPr/>
        </p:nvSpPr>
        <p:spPr>
          <a:xfrm>
            <a:off x="1987236" y="1786133"/>
            <a:ext cx="2508315" cy="36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333333"/>
              </a:buClr>
              <a:buSzPts val="1800"/>
            </a:pPr>
            <a:r>
              <a:rPr lang="ko-KR" altLang="en-US" sz="2000" dirty="0">
                <a:solidFill>
                  <a:srgbClr val="0375B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웹 접근성 및 웹 표준</a:t>
            </a:r>
            <a:endParaRPr sz="2000" dirty="0">
              <a:solidFill>
                <a:srgbClr val="0375B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5938598" y="2860187"/>
            <a:ext cx="3568299" cy="114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사용자 편의를 위한 웹 화면 구성 </a:t>
            </a:r>
            <a:endParaRPr lang="en-US" altLang="ko-KR" sz="1500" dirty="0">
              <a:solidFill>
                <a:schemeClr val="tx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트렌드에 맞는 디자인과 레이아웃 적용</a:t>
            </a:r>
            <a:endParaRPr lang="en-US" altLang="ko-KR" sz="1500" dirty="0">
              <a:solidFill>
                <a:schemeClr val="tx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다양한 비주얼을 적용해 브랜드 가치 표현</a:t>
            </a:r>
          </a:p>
        </p:txBody>
      </p:sp>
      <p:sp>
        <p:nvSpPr>
          <p:cNvPr id="169" name="Google Shape;169;p4"/>
          <p:cNvSpPr/>
          <p:nvPr/>
        </p:nvSpPr>
        <p:spPr>
          <a:xfrm>
            <a:off x="1977175" y="3246022"/>
            <a:ext cx="2508315" cy="36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333333"/>
              </a:buClr>
              <a:buSzPts val="1800"/>
            </a:pPr>
            <a:r>
              <a:rPr lang="ko-KR" altLang="en-US" sz="2000" dirty="0">
                <a:solidFill>
                  <a:srgbClr val="0375B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디자인 </a:t>
            </a:r>
            <a:r>
              <a:rPr lang="en-US" altLang="ko-KR" sz="2000" dirty="0">
                <a:solidFill>
                  <a:srgbClr val="0375B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&amp; </a:t>
            </a:r>
            <a:r>
              <a:rPr lang="ko-KR" altLang="en-US" sz="2000" dirty="0">
                <a:solidFill>
                  <a:srgbClr val="0375B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레이아웃</a:t>
            </a:r>
            <a:endParaRPr sz="2000" dirty="0">
              <a:solidFill>
                <a:srgbClr val="0375B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1" name="Google Shape;150;p4">
            <a:extLst>
              <a:ext uri="{FF2B5EF4-FFF2-40B4-BE49-F238E27FC236}">
                <a16:creationId xmlns:a16="http://schemas.microsoft.com/office/drawing/2014/main" id="{58F8E2AE-032E-4D32-A4AD-10026B9BBB6D}"/>
              </a:ext>
            </a:extLst>
          </p:cNvPr>
          <p:cNvSpPr txBox="1"/>
          <p:nvPr/>
        </p:nvSpPr>
        <p:spPr>
          <a:xfrm>
            <a:off x="5938598" y="5760187"/>
            <a:ext cx="4567824" cy="44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 marL="127006" indent="-120655">
              <a:lnSpc>
                <a:spcPct val="150000"/>
              </a:lnSpc>
              <a:buClr>
                <a:srgbClr val="3F3F3F"/>
              </a:buClr>
              <a:buSzPts val="900"/>
              <a:buFont typeface="Arial"/>
              <a:buChar char="•"/>
            </a:pP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웹 표준과 웹 접근성을 고려한</a:t>
            </a:r>
            <a:r>
              <a:rPr lang="en-US" altLang="ko-KR" sz="15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500" dirty="0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최적의 크로스 </a:t>
            </a:r>
            <a:r>
              <a:rPr lang="ko-KR" altLang="en-US" sz="1500" dirty="0" err="1">
                <a:solidFill>
                  <a:schemeClr val="tx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</a:rPr>
              <a:t>브라우징</a:t>
            </a:r>
            <a:endParaRPr lang="ko-KR" altLang="en-US" sz="1500" dirty="0">
              <a:solidFill>
                <a:schemeClr val="tx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1" name="그래픽 2">
            <a:extLst>
              <a:ext uri="{FF2B5EF4-FFF2-40B4-BE49-F238E27FC236}">
                <a16:creationId xmlns:a16="http://schemas.microsoft.com/office/drawing/2014/main" id="{4EEDC13F-3D85-4DCA-BEA4-C6B02FFD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5566" y="503167"/>
            <a:ext cx="1247774" cy="361951"/>
          </a:xfrm>
          <a:prstGeom prst="rect">
            <a:avLst/>
          </a:prstGeom>
        </p:spPr>
      </p:pic>
      <p:grpSp>
        <p:nvGrpSpPr>
          <p:cNvPr id="24" name="Google Shape;115;p3"/>
          <p:cNvGrpSpPr/>
          <p:nvPr/>
        </p:nvGrpSpPr>
        <p:grpSpPr>
          <a:xfrm>
            <a:off x="467390" y="421012"/>
            <a:ext cx="8481181" cy="374598"/>
            <a:chOff x="7327747" y="1860719"/>
            <a:chExt cx="3321500" cy="374598"/>
          </a:xfrm>
        </p:grpSpPr>
        <p:sp>
          <p:nvSpPr>
            <p:cNvPr id="25" name="Google Shape;116;p3"/>
            <p:cNvSpPr txBox="1"/>
            <p:nvPr/>
          </p:nvSpPr>
          <p:spPr>
            <a:xfrm>
              <a:off x="7518650" y="1860719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기획 의도 및 개선 방향  </a:t>
              </a:r>
              <a:r>
                <a:rPr lang="en-US" altLang="ko-KR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:  </a:t>
              </a:r>
              <a:r>
                <a:rPr lang="ko-KR" altLang="en-US" sz="2000" u="sng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누구나 쉽고 편하게 접근할 수 있는 사이트로 개편</a:t>
              </a:r>
              <a:endParaRPr sz="2000" u="sng" dirty="0">
                <a:solidFill>
                  <a:srgbClr val="3F3F3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6" name="Google Shape;117;p3"/>
            <p:cNvSpPr txBox="1"/>
            <p:nvPr/>
          </p:nvSpPr>
          <p:spPr>
            <a:xfrm>
              <a:off x="7327747" y="1865985"/>
              <a:ext cx="1909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04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53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94;p2">
            <a:extLst>
              <a:ext uri="{FF2B5EF4-FFF2-40B4-BE49-F238E27FC236}">
                <a16:creationId xmlns:a16="http://schemas.microsoft.com/office/drawing/2014/main" id="{F3EFC2EB-7E72-4E78-8247-240821DE2821}"/>
              </a:ext>
            </a:extLst>
          </p:cNvPr>
          <p:cNvSpPr/>
          <p:nvPr/>
        </p:nvSpPr>
        <p:spPr>
          <a:xfrm>
            <a:off x="4" y="5"/>
            <a:ext cx="8821273" cy="6858000"/>
          </a:xfrm>
          <a:prstGeom prst="rect">
            <a:avLst/>
          </a:prstGeom>
          <a:gradFill flip="none" rotWithShape="1">
            <a:gsLst>
              <a:gs pos="74000">
                <a:srgbClr val="5AA7FD"/>
              </a:gs>
              <a:gs pos="37000">
                <a:srgbClr val="AFD3FD"/>
              </a:gs>
              <a:gs pos="0">
                <a:schemeClr val="bg1"/>
              </a:gs>
              <a:gs pos="100000">
                <a:srgbClr val="037AFE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spcFirstLastPara="1" wrap="square" lIns="91427" tIns="45701" rIns="91427" bIns="45701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F0F218D-B7C9-40D3-96A8-72D0EC625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705" y="5999514"/>
            <a:ext cx="1555656" cy="45125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972E655-5C33-450A-8F0A-BB338727AF78}"/>
              </a:ext>
            </a:extLst>
          </p:cNvPr>
          <p:cNvGrpSpPr/>
          <p:nvPr/>
        </p:nvGrpSpPr>
        <p:grpSpPr>
          <a:xfrm>
            <a:off x="8361314" y="1955367"/>
            <a:ext cx="3830693" cy="2947270"/>
            <a:chOff x="7157459" y="1527042"/>
            <a:chExt cx="3830693" cy="2947271"/>
          </a:xfrm>
        </p:grpSpPr>
        <p:grpSp>
          <p:nvGrpSpPr>
            <p:cNvPr id="22" name="Google Shape;97;p2"/>
            <p:cNvGrpSpPr/>
            <p:nvPr/>
          </p:nvGrpSpPr>
          <p:grpSpPr>
            <a:xfrm>
              <a:off x="7157459" y="1527042"/>
              <a:ext cx="3584597" cy="369332"/>
              <a:chOff x="7242129" y="1867473"/>
              <a:chExt cx="3584597" cy="369332"/>
            </a:xfrm>
          </p:grpSpPr>
          <p:sp>
            <p:nvSpPr>
              <p:cNvPr id="32" name="Google Shape;98;p2"/>
              <p:cNvSpPr txBox="1"/>
              <p:nvPr/>
            </p:nvSpPr>
            <p:spPr>
              <a:xfrm>
                <a:off x="7696129" y="1867473"/>
                <a:ext cx="313059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6" rIns="68575" bIns="34276" anchor="t" anchorCtr="0">
                <a:noAutofit/>
              </a:bodyPr>
              <a:lstStyle/>
              <a:p>
                <a:pPr>
                  <a:buClr>
                    <a:srgbClr val="3F3F3F"/>
                  </a:buClr>
                  <a:buSzPts val="1800"/>
                </a:pPr>
                <a:r>
                  <a:rPr lang="ko-KR" altLang="en-US" sz="1800" dirty="0">
                    <a:solidFill>
                      <a:srgbClr val="3F3F3F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디자인 콘셉트 </a:t>
                </a:r>
                <a:r>
                  <a:rPr lang="en-US" altLang="ko-KR" sz="1800" dirty="0">
                    <a:solidFill>
                      <a:srgbClr val="3F3F3F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: </a:t>
                </a:r>
                <a:r>
                  <a:rPr lang="ko-KR" altLang="en-US" sz="1800" dirty="0">
                    <a:solidFill>
                      <a:srgbClr val="3F3F3F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키워드 도출</a:t>
                </a:r>
                <a:endParaRPr sz="18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3" name="Google Shape;99;p2"/>
              <p:cNvSpPr txBox="1"/>
              <p:nvPr/>
            </p:nvSpPr>
            <p:spPr>
              <a:xfrm>
                <a:off x="7242129" y="1867473"/>
                <a:ext cx="454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6" rIns="68575" bIns="34276" anchor="t" anchorCtr="0">
                <a:noAutofit/>
              </a:bodyPr>
              <a:lstStyle/>
              <a:p>
                <a:pPr>
                  <a:buClr>
                    <a:srgbClr val="D3BDAD"/>
                  </a:buClr>
                  <a:buSzPts val="1800"/>
                </a:pPr>
                <a:r>
                  <a:rPr lang="en-US" altLang="ko-K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ExtraBold" panose="02000903000000020004" pitchFamily="50" charset="-127"/>
                  </a:rPr>
                  <a:t>01</a:t>
                </a:r>
                <a:endParaRPr sz="14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grpSp>
          <p:nvGrpSpPr>
            <p:cNvPr id="23" name="Google Shape;100;p2"/>
            <p:cNvGrpSpPr/>
            <p:nvPr/>
          </p:nvGrpSpPr>
          <p:grpSpPr>
            <a:xfrm>
              <a:off x="7157460" y="2386355"/>
              <a:ext cx="3830692" cy="369332"/>
              <a:chOff x="7242129" y="2737351"/>
              <a:chExt cx="2724395" cy="369332"/>
            </a:xfrm>
          </p:grpSpPr>
          <p:sp>
            <p:nvSpPr>
              <p:cNvPr id="30" name="Google Shape;101;p2"/>
              <p:cNvSpPr txBox="1"/>
              <p:nvPr/>
            </p:nvSpPr>
            <p:spPr>
              <a:xfrm>
                <a:off x="7565013" y="2737351"/>
                <a:ext cx="2401511" cy="369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7" tIns="45701" rIns="91427" bIns="45701" anchor="t" anchorCtr="0">
                <a:spAutoFit/>
              </a:bodyPr>
              <a:lstStyle/>
              <a:p>
                <a:pPr>
                  <a:buClr>
                    <a:srgbClr val="3F3F3F"/>
                  </a:buClr>
                  <a:buSzPts val="1800"/>
                </a:pPr>
                <a:r>
                  <a:rPr lang="ko-KR" altLang="en-US" sz="1800" dirty="0">
                    <a:solidFill>
                      <a:srgbClr val="3F3F3F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웹 사이트 콘셉트 </a:t>
                </a:r>
                <a:r>
                  <a:rPr lang="en-US" altLang="ko-KR" sz="1800" dirty="0">
                    <a:solidFill>
                      <a:srgbClr val="3F3F3F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: Font &amp; Color</a:t>
                </a:r>
                <a:endParaRPr lang="ko-KR" altLang="en-US" sz="18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Google Shape;102;p2"/>
              <p:cNvSpPr txBox="1"/>
              <p:nvPr/>
            </p:nvSpPr>
            <p:spPr>
              <a:xfrm>
                <a:off x="7242129" y="2737351"/>
                <a:ext cx="454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6" rIns="68575" bIns="34276" anchor="t" anchorCtr="0">
                <a:noAutofit/>
              </a:bodyPr>
              <a:lstStyle/>
              <a:p>
                <a:pPr>
                  <a:buClr>
                    <a:srgbClr val="D3BDAD"/>
                  </a:buClr>
                  <a:buSzPts val="1800"/>
                </a:pPr>
                <a:r>
                  <a:rPr lang="en-US" altLang="ko-K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ExtraBold" panose="02000903000000020004" pitchFamily="50" charset="-127"/>
                  </a:rPr>
                  <a:t>02</a:t>
                </a:r>
                <a:endParaRPr sz="14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grpSp>
          <p:nvGrpSpPr>
            <p:cNvPr id="24" name="Google Shape;103;p2"/>
            <p:cNvGrpSpPr/>
            <p:nvPr/>
          </p:nvGrpSpPr>
          <p:grpSpPr>
            <a:xfrm>
              <a:off x="7157459" y="3245668"/>
              <a:ext cx="3584596" cy="369332"/>
              <a:chOff x="7242129" y="3615696"/>
              <a:chExt cx="3584596" cy="369332"/>
            </a:xfrm>
          </p:grpSpPr>
          <p:sp>
            <p:nvSpPr>
              <p:cNvPr id="28" name="Google Shape;104;p2"/>
              <p:cNvSpPr txBox="1"/>
              <p:nvPr/>
            </p:nvSpPr>
            <p:spPr>
              <a:xfrm>
                <a:off x="7696126" y="3615696"/>
                <a:ext cx="3130599" cy="369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7" tIns="45701" rIns="91427" bIns="45701" anchor="t" anchorCtr="0">
                <a:spAutoFit/>
              </a:bodyPr>
              <a:lstStyle/>
              <a:p>
                <a:r>
                  <a:rPr lang="ko-KR" altLang="en-US" sz="1800" dirty="0">
                    <a:solidFill>
                      <a:srgbClr val="3F3F3F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  <a:sym typeface="Malgun Gothic"/>
                  </a:rPr>
                  <a:t>사이트 맵 </a:t>
                </a:r>
                <a:r>
                  <a:rPr lang="en-US" altLang="ko-KR" sz="1800" dirty="0">
                    <a:solidFill>
                      <a:srgbClr val="3F3F3F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  <a:sym typeface="Malgun Gothic"/>
                  </a:rPr>
                  <a:t>_ Site Map</a:t>
                </a:r>
                <a:endParaRPr sz="18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00703000000020004" pitchFamily="50" charset="-127"/>
                  <a:sym typeface="Malgun Gothic"/>
                </a:endParaRPr>
              </a:p>
            </p:txBody>
          </p:sp>
          <p:sp>
            <p:nvSpPr>
              <p:cNvPr id="29" name="Google Shape;105;p2"/>
              <p:cNvSpPr txBox="1"/>
              <p:nvPr/>
            </p:nvSpPr>
            <p:spPr>
              <a:xfrm>
                <a:off x="7242129" y="3615696"/>
                <a:ext cx="454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6" rIns="68575" bIns="34276" anchor="t" anchorCtr="0">
                <a:noAutofit/>
              </a:bodyPr>
              <a:lstStyle/>
              <a:p>
                <a:pPr>
                  <a:buClr>
                    <a:srgbClr val="D3BDAD"/>
                  </a:buClr>
                  <a:buSzPts val="1800"/>
                </a:pPr>
                <a:r>
                  <a:rPr lang="en-US" altLang="ko-K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ExtraBold" panose="02000903000000020004" pitchFamily="50" charset="-127"/>
                  </a:rPr>
                  <a:t>03</a:t>
                </a:r>
                <a:endParaRPr sz="14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  <p:grpSp>
          <p:nvGrpSpPr>
            <p:cNvPr id="25" name="Google Shape;106;p2"/>
            <p:cNvGrpSpPr/>
            <p:nvPr/>
          </p:nvGrpSpPr>
          <p:grpSpPr>
            <a:xfrm>
              <a:off x="7157459" y="4104981"/>
              <a:ext cx="3584597" cy="369332"/>
              <a:chOff x="7242129" y="4485575"/>
              <a:chExt cx="3584597" cy="369332"/>
            </a:xfrm>
          </p:grpSpPr>
          <p:sp>
            <p:nvSpPr>
              <p:cNvPr id="26" name="Google Shape;107;p2"/>
              <p:cNvSpPr txBox="1"/>
              <p:nvPr/>
            </p:nvSpPr>
            <p:spPr>
              <a:xfrm>
                <a:off x="7696130" y="4485575"/>
                <a:ext cx="3130596" cy="369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7" tIns="45701" rIns="91427" bIns="45701" anchor="t" anchorCtr="0">
                <a:spAutoFit/>
              </a:bodyPr>
              <a:lstStyle/>
              <a:p>
                <a:pPr>
                  <a:buClr>
                    <a:srgbClr val="3F3F3F"/>
                  </a:buClr>
                  <a:buSzPts val="1800"/>
                </a:pPr>
                <a:r>
                  <a:rPr lang="ko-KR" altLang="en-US" sz="1800" dirty="0">
                    <a:solidFill>
                      <a:srgbClr val="3F3F3F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페이퍼 프로토타입 </a:t>
                </a:r>
                <a:r>
                  <a:rPr lang="en-US" altLang="ko-KR" sz="1800" dirty="0">
                    <a:solidFill>
                      <a:srgbClr val="3F3F3F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: </a:t>
                </a:r>
                <a:r>
                  <a:rPr lang="ko-KR" altLang="en-US" sz="1800" dirty="0">
                    <a:solidFill>
                      <a:srgbClr val="3F3F3F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SemiBold" panose="02000703000000020004" pitchFamily="50" charset="-127"/>
                  </a:rPr>
                  <a:t>레이아웃</a:t>
                </a:r>
                <a:endParaRPr lang="ko-KR" altLang="en-US" sz="1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7" name="Google Shape;108;p2"/>
              <p:cNvSpPr txBox="1"/>
              <p:nvPr/>
            </p:nvSpPr>
            <p:spPr>
              <a:xfrm>
                <a:off x="7242129" y="4485575"/>
                <a:ext cx="454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6" rIns="68575" bIns="34276" anchor="t" anchorCtr="0">
                <a:noAutofit/>
              </a:bodyPr>
              <a:lstStyle/>
              <a:p>
                <a:pPr>
                  <a:buClr>
                    <a:srgbClr val="D3BDAD"/>
                  </a:buClr>
                  <a:buSzPts val="1800"/>
                </a:pPr>
                <a:r>
                  <a:rPr lang="en-US" altLang="ko-K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ExtraBold" panose="02000903000000020004" pitchFamily="50" charset="-127"/>
                  </a:rPr>
                  <a:t>04</a:t>
                </a:r>
                <a:endParaRPr sz="140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</p:grpSp>
      <p:sp>
        <p:nvSpPr>
          <p:cNvPr id="34" name="Google Shape;95;p2"/>
          <p:cNvSpPr txBox="1"/>
          <p:nvPr/>
        </p:nvSpPr>
        <p:spPr>
          <a:xfrm>
            <a:off x="957973" y="1398341"/>
            <a:ext cx="2743172" cy="7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3F3F3F"/>
              </a:buClr>
              <a:buSzPts val="4000"/>
            </a:pPr>
            <a:r>
              <a:rPr lang="ko-KR" altLang="en-US" sz="4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콘셉트 기획</a:t>
            </a:r>
            <a:endParaRPr sz="16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5" name="Google Shape;96;p2"/>
          <p:cNvSpPr txBox="1"/>
          <p:nvPr/>
        </p:nvSpPr>
        <p:spPr>
          <a:xfrm>
            <a:off x="1005598" y="2259821"/>
            <a:ext cx="2910910" cy="42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6" rIns="68575" bIns="34276" anchor="t" anchorCtr="0">
            <a:noAutofit/>
          </a:bodyPr>
          <a:lstStyle/>
          <a:p>
            <a:pPr>
              <a:buClr>
                <a:srgbClr val="3F3F3F"/>
              </a:buClr>
              <a:buSzPts val="1800"/>
            </a:pPr>
            <a:r>
              <a:rPr lang="en-US" sz="18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Thin" panose="02000203000000020004" pitchFamily="50" charset="-127"/>
              </a:rPr>
              <a:t>CONCEPT PLAN</a:t>
            </a:r>
            <a:endParaRPr sz="1052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01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도넛 32"/>
          <p:cNvSpPr/>
          <p:nvPr/>
        </p:nvSpPr>
        <p:spPr>
          <a:xfrm>
            <a:off x="8362338" y="5335300"/>
            <a:ext cx="3951349" cy="3951349"/>
          </a:xfrm>
          <a:prstGeom prst="donut">
            <a:avLst>
              <a:gd name="adj" fmla="val 16130"/>
            </a:avLst>
          </a:prstGeom>
          <a:solidFill>
            <a:srgbClr val="3366CC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1" dirty="0">
                <a:solidFill>
                  <a:schemeClr val="tx1"/>
                </a:solidFill>
                <a:latin typeface="Pretendard Medium" panose="02000603000000020004" pitchFamily="50" charset="-127"/>
              </a:rPr>
              <a:t>  </a:t>
            </a:r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32" name="도넛 31"/>
          <p:cNvSpPr/>
          <p:nvPr/>
        </p:nvSpPr>
        <p:spPr>
          <a:xfrm>
            <a:off x="-1129781" y="-986413"/>
            <a:ext cx="3307042" cy="3307042"/>
          </a:xfrm>
          <a:prstGeom prst="donut">
            <a:avLst>
              <a:gd name="adj" fmla="val 16130"/>
            </a:avLst>
          </a:prstGeom>
          <a:solidFill>
            <a:srgbClr val="99CC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1" dirty="0">
              <a:solidFill>
                <a:schemeClr val="tx1"/>
              </a:solidFill>
              <a:latin typeface="Pretendard Medium" panose="0200060300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549147" y="588580"/>
            <a:ext cx="2992421" cy="715171"/>
            <a:chOff x="8785145" y="791357"/>
            <a:chExt cx="2757815" cy="49001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622A8AF-2F86-4577-8E3B-4D0020149005}"/>
                </a:ext>
              </a:extLst>
            </p:cNvPr>
            <p:cNvSpPr/>
            <p:nvPr/>
          </p:nvSpPr>
          <p:spPr>
            <a:xfrm>
              <a:off x="10607092" y="851135"/>
              <a:ext cx="493703" cy="381543"/>
            </a:xfrm>
            <a:prstGeom prst="ellipse">
              <a:avLst/>
            </a:prstGeom>
            <a:solidFill>
              <a:srgbClr val="3366CC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296" name="Google Shape;296;p10"/>
            <p:cNvSpPr txBox="1"/>
            <p:nvPr/>
          </p:nvSpPr>
          <p:spPr>
            <a:xfrm>
              <a:off x="10730531" y="988109"/>
              <a:ext cx="812429" cy="2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1800"/>
              </a:pPr>
              <a:r>
                <a:rPr lang="ko-KR" altLang="en-US" sz="1800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</a:rPr>
                <a:t>친숙함</a:t>
              </a:r>
              <a:endParaRPr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97" name="Google Shape;297;p10"/>
            <p:cNvSpPr txBox="1"/>
            <p:nvPr/>
          </p:nvSpPr>
          <p:spPr>
            <a:xfrm>
              <a:off x="8785145" y="791357"/>
              <a:ext cx="1994583" cy="211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chemeClr val="dk1"/>
                </a:buClr>
                <a:buSzPts val="1000"/>
              </a:pPr>
              <a:r>
                <a:rPr lang="ko-KR" altLang="en-US" sz="1201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깜깜한 밤길을 밝혀주는 간판의</a:t>
              </a:r>
              <a:r>
                <a:rPr lang="en-US" altLang="ko-KR" sz="1201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,</a:t>
              </a:r>
              <a:endParaRPr lang="ko-KR" altLang="en-US" sz="1201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  <a:sym typeface="Malgun Gothic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568675" y="1754566"/>
            <a:ext cx="1970769" cy="725271"/>
            <a:chOff x="9726700" y="784437"/>
            <a:chExt cx="1816260" cy="49693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622A8AF-2F86-4577-8E3B-4D0020149005}"/>
                </a:ext>
              </a:extLst>
            </p:cNvPr>
            <p:cNvSpPr/>
            <p:nvPr/>
          </p:nvSpPr>
          <p:spPr>
            <a:xfrm>
              <a:off x="10607092" y="851135"/>
              <a:ext cx="493703" cy="381543"/>
            </a:xfrm>
            <a:prstGeom prst="ellipse">
              <a:avLst/>
            </a:prstGeom>
            <a:solidFill>
              <a:srgbClr val="CC66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36" name="Google Shape;296;p10"/>
            <p:cNvSpPr txBox="1"/>
            <p:nvPr/>
          </p:nvSpPr>
          <p:spPr>
            <a:xfrm>
              <a:off x="10730531" y="988109"/>
              <a:ext cx="812429" cy="2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1800"/>
              </a:pPr>
              <a:r>
                <a:rPr lang="ko-KR" altLang="en-US" sz="1800" b="1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</a:rPr>
                <a:t>편리함</a:t>
              </a:r>
              <a:endParaRPr sz="1800" b="1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7" name="Google Shape;297;p10"/>
            <p:cNvSpPr txBox="1"/>
            <p:nvPr/>
          </p:nvSpPr>
          <p:spPr>
            <a:xfrm>
              <a:off x="9726700" y="784437"/>
              <a:ext cx="994758" cy="202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chemeClr val="dk1"/>
                </a:buClr>
                <a:buSzPts val="1000"/>
              </a:pPr>
              <a:r>
                <a:rPr lang="ko-KR" altLang="en-US" sz="1201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늘 가까이 있는</a:t>
              </a:r>
              <a:r>
                <a:rPr lang="en-US" altLang="ko-KR" sz="1201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,</a:t>
              </a:r>
              <a:endParaRPr lang="ko-KR" altLang="en-US" sz="1201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  <a:sym typeface="Malgun Gothic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9444757" y="2983942"/>
            <a:ext cx="2094371" cy="703574"/>
            <a:chOff x="9612790" y="799303"/>
            <a:chExt cx="1930170" cy="48207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622A8AF-2F86-4577-8E3B-4D0020149005}"/>
                </a:ext>
              </a:extLst>
            </p:cNvPr>
            <p:cNvSpPr/>
            <p:nvPr/>
          </p:nvSpPr>
          <p:spPr>
            <a:xfrm>
              <a:off x="10607092" y="851135"/>
              <a:ext cx="493703" cy="381543"/>
            </a:xfrm>
            <a:prstGeom prst="ellipse">
              <a:avLst/>
            </a:prstGeom>
            <a:solidFill>
              <a:srgbClr val="009999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40" name="Google Shape;296;p10"/>
            <p:cNvSpPr txBox="1"/>
            <p:nvPr/>
          </p:nvSpPr>
          <p:spPr>
            <a:xfrm>
              <a:off x="10730531" y="988109"/>
              <a:ext cx="812429" cy="2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1800"/>
              </a:pPr>
              <a:r>
                <a:rPr lang="ko-KR" altLang="en-US" sz="1800" b="1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</a:rPr>
                <a:t>다양성</a:t>
              </a:r>
              <a:endParaRPr sz="1800" b="1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2" name="Google Shape;297;p10"/>
            <p:cNvSpPr txBox="1"/>
            <p:nvPr/>
          </p:nvSpPr>
          <p:spPr>
            <a:xfrm>
              <a:off x="9612790" y="799303"/>
              <a:ext cx="1086719" cy="112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chemeClr val="dk1"/>
                </a:buClr>
                <a:buSzPts val="1000"/>
              </a:pPr>
              <a:r>
                <a:rPr lang="ko-KR" altLang="en-US" sz="1201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차별화된 상품의</a:t>
              </a:r>
              <a:r>
                <a:rPr lang="en-US" altLang="ko-KR" sz="1201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,</a:t>
              </a:r>
              <a:endParaRPr lang="ko-KR" altLang="en-US" sz="1201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  <a:sym typeface="Malgun Gothic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227112" y="4134467"/>
            <a:ext cx="3312011" cy="714276"/>
            <a:chOff x="8490612" y="791971"/>
            <a:chExt cx="3052348" cy="489402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622A8AF-2F86-4577-8E3B-4D0020149005}"/>
                </a:ext>
              </a:extLst>
            </p:cNvPr>
            <p:cNvSpPr/>
            <p:nvPr/>
          </p:nvSpPr>
          <p:spPr>
            <a:xfrm>
              <a:off x="10607092" y="851135"/>
              <a:ext cx="493703" cy="381543"/>
            </a:xfrm>
            <a:prstGeom prst="ellipse">
              <a:avLst/>
            </a:prstGeom>
            <a:solidFill>
              <a:srgbClr val="99CC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Pretendard Medium" panose="02000603000000020004" pitchFamily="50" charset="-127"/>
              </a:endParaRPr>
            </a:p>
          </p:txBody>
        </p:sp>
        <p:sp>
          <p:nvSpPr>
            <p:cNvPr id="45" name="Google Shape;296;p10"/>
            <p:cNvSpPr txBox="1"/>
            <p:nvPr/>
          </p:nvSpPr>
          <p:spPr>
            <a:xfrm>
              <a:off x="10730531" y="988109"/>
              <a:ext cx="812429" cy="2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1800"/>
              </a:pPr>
              <a:r>
                <a:rPr lang="ko-KR" altLang="en-US" sz="1800" b="1" dirty="0">
                  <a:solidFill>
                    <a:schemeClr val="tx2">
                      <a:lumMod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" panose="02000503000000020004" pitchFamily="50" charset="-127"/>
                </a:rPr>
                <a:t>신뢰성</a:t>
              </a:r>
              <a:endParaRPr sz="1800" b="1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6" name="Google Shape;297;p10"/>
            <p:cNvSpPr txBox="1"/>
            <p:nvPr/>
          </p:nvSpPr>
          <p:spPr>
            <a:xfrm>
              <a:off x="8490612" y="791971"/>
              <a:ext cx="2279471" cy="147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chemeClr val="dk1"/>
                </a:buClr>
                <a:buSzPts val="1000"/>
              </a:pPr>
              <a:r>
                <a:rPr lang="ko-KR" altLang="en-US" sz="1201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정확한 정보와 최상의 서비스를 통한</a:t>
              </a:r>
              <a:r>
                <a:rPr lang="en-US" altLang="ko-KR" sz="1201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" panose="02000503000000020004" pitchFamily="50" charset="-127"/>
                  <a:sym typeface="Malgun Gothic"/>
                </a:rPr>
                <a:t>,</a:t>
              </a:r>
              <a:endParaRPr lang="ko-KR" altLang="en-US" sz="1201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" panose="02000503000000020004" pitchFamily="50" charset="-127"/>
                <a:sym typeface="Malgun Gothic"/>
              </a:endParaRPr>
            </a:p>
          </p:txBody>
        </p:sp>
      </p:grpSp>
      <p:grpSp>
        <p:nvGrpSpPr>
          <p:cNvPr id="47" name="Google Shape;115;p3"/>
          <p:cNvGrpSpPr/>
          <p:nvPr/>
        </p:nvGrpSpPr>
        <p:grpSpPr>
          <a:xfrm>
            <a:off x="467390" y="418739"/>
            <a:ext cx="4417959" cy="376869"/>
            <a:chOff x="7327747" y="1858450"/>
            <a:chExt cx="3415411" cy="376867"/>
          </a:xfrm>
        </p:grpSpPr>
        <p:sp>
          <p:nvSpPr>
            <p:cNvPr id="48" name="Google Shape;116;p3"/>
            <p:cNvSpPr txBox="1"/>
            <p:nvPr/>
          </p:nvSpPr>
          <p:spPr>
            <a:xfrm>
              <a:off x="7612561" y="1858450"/>
              <a:ext cx="31305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  디자인 콘셉트 </a:t>
              </a:r>
              <a:r>
                <a:rPr lang="en-US" altLang="ko-KR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: </a:t>
              </a:r>
              <a:r>
                <a:rPr lang="ko-KR" altLang="en-US" sz="2000" dirty="0">
                  <a:solidFill>
                    <a:srgbClr val="3F3F3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SemiBold" panose="020B0600000101010101" charset="-127"/>
                </a:rPr>
                <a:t>키워드 도출</a:t>
              </a:r>
              <a:endParaRPr sz="2000" dirty="0">
                <a:solidFill>
                  <a:srgbClr val="3F3F3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9" name="Google Shape;117;p3"/>
            <p:cNvSpPr txBox="1"/>
            <p:nvPr/>
          </p:nvSpPr>
          <p:spPr>
            <a:xfrm>
              <a:off x="7327747" y="1865985"/>
              <a:ext cx="4329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6" rIns="68575" bIns="34276" anchor="t" anchorCtr="0">
              <a:noAutofit/>
            </a:bodyPr>
            <a:lstStyle/>
            <a:p>
              <a:pPr>
                <a:buClr>
                  <a:srgbClr val="D3BDAD"/>
                </a:buClr>
                <a:buSzPts val="1800"/>
              </a:pP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ExtraBold" panose="02000903000000020004" pitchFamily="50" charset="-127"/>
                </a:rPr>
                <a:t>01</a:t>
              </a:r>
              <a:endParaRPr sz="140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2" y="1232679"/>
            <a:ext cx="7964026" cy="54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30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4741</TotalTime>
  <Words>1085</Words>
  <Application>Microsoft Office PowerPoint</Application>
  <PresentationFormat>와이드스크린</PresentationFormat>
  <Paragraphs>336</Paragraphs>
  <Slides>31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6" baseType="lpstr">
      <vt:lpstr>Pretendard ExtraBold</vt:lpstr>
      <vt:lpstr>Roboto</vt:lpstr>
      <vt:lpstr>Noto Sans KR Light</vt:lpstr>
      <vt:lpstr>맑은 고딕</vt:lpstr>
      <vt:lpstr>inter</vt:lpstr>
      <vt:lpstr>-apple-system</vt:lpstr>
      <vt:lpstr>Pretendard Medium</vt:lpstr>
      <vt:lpstr>맑은 고딕</vt:lpstr>
      <vt:lpstr>Pretendard</vt:lpstr>
      <vt:lpstr>Pretendard Light</vt:lpstr>
      <vt:lpstr>Roboto Black</vt:lpstr>
      <vt:lpstr>Arial</vt:lpstr>
      <vt:lpstr>IBM Plex Sans</vt:lpstr>
      <vt:lpstr>Pretendard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지영 박</dc:creator>
  <cp:lastModifiedBy>기훈 전</cp:lastModifiedBy>
  <cp:revision>294</cp:revision>
  <dcterms:created xsi:type="dcterms:W3CDTF">2023-07-18T11:58:33Z</dcterms:created>
  <dcterms:modified xsi:type="dcterms:W3CDTF">2024-12-27T09:20:10Z</dcterms:modified>
</cp:coreProperties>
</file>